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84" r:id="rId11"/>
    <p:sldId id="267" r:id="rId12"/>
    <p:sldId id="271" r:id="rId13"/>
    <p:sldId id="268" r:id="rId14"/>
    <p:sldId id="272" r:id="rId15"/>
    <p:sldId id="273" r:id="rId16"/>
    <p:sldId id="274" r:id="rId17"/>
    <p:sldId id="275" r:id="rId18"/>
    <p:sldId id="276" r:id="rId19"/>
    <p:sldId id="265" r:id="rId20"/>
    <p:sldId id="266" r:id="rId21"/>
    <p:sldId id="306" r:id="rId22"/>
    <p:sldId id="277" r:id="rId23"/>
    <p:sldId id="293" r:id="rId24"/>
    <p:sldId id="278" r:id="rId25"/>
    <p:sldId id="279" r:id="rId26"/>
    <p:sldId id="280" r:id="rId27"/>
    <p:sldId id="281" r:id="rId28"/>
    <p:sldId id="285" r:id="rId29"/>
    <p:sldId id="282" r:id="rId30"/>
    <p:sldId id="286" r:id="rId31"/>
    <p:sldId id="288" r:id="rId32"/>
    <p:sldId id="287" r:id="rId33"/>
    <p:sldId id="290" r:id="rId34"/>
    <p:sldId id="291" r:id="rId35"/>
    <p:sldId id="292" r:id="rId36"/>
    <p:sldId id="294" r:id="rId37"/>
    <p:sldId id="296" r:id="rId38"/>
    <p:sldId id="297" r:id="rId39"/>
    <p:sldId id="298" r:id="rId40"/>
    <p:sldId id="301" r:id="rId41"/>
    <p:sldId id="299" r:id="rId42"/>
    <p:sldId id="300" r:id="rId43"/>
    <p:sldId id="302" r:id="rId44"/>
    <p:sldId id="303" r:id="rId45"/>
    <p:sldId id="304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4"/>
    <p:restoredTop sz="94665"/>
  </p:normalViewPr>
  <p:slideViewPr>
    <p:cSldViewPr snapToGrid="0" snapToObjects="1">
      <p:cViewPr varScale="1">
        <p:scale>
          <a:sx n="124" d="100"/>
          <a:sy n="124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95908-FE7E-2442-86CC-DA5F7AACDBDB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666F7-1BFB-5A46-AF3E-DA20A03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3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666F7-1BFB-5A46-AF3E-DA20A03953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F63A-344D-5146-BFCF-08758407F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95ACA-ED02-D042-93CA-82D8CBE23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BCF0-3303-6342-BAD9-FBE11683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FF2DE-AC0F-7146-8AC2-F8C5201E3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E1EE0-480D-F64E-8171-8945B02E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9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9A96-FBB7-EC4A-950D-CECD4508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52ECA-CDBB-DD48-8D3A-E5635C10B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C50C-1BF3-1141-82F3-7022F30B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89E9D-46EA-B644-8809-44B998D0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B6B0A-0C7F-6E4F-905A-402B32AB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1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3ABF4-B53C-C94C-A99D-2CB1AEACE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9C323-A50D-7942-81A0-644AC35FB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BAB1E-4C92-3849-8AA9-FD976D35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ABE0-9B99-E948-8FC3-0479A496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75AA-D9EA-DA47-83A2-0BCEA066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7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DE51-3CE7-5044-8152-964D6471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AD9-CF58-804E-8BB4-56F5AC015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32F7B-399A-A446-AB5D-45AC3F971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F37A7-4991-F747-B6C0-B29F64D6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C0F56-51FF-9241-997F-14EA3F9B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9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63FB-0973-524E-A652-2080A67A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AB9C3-1689-FD4F-93BC-EBE2D7BF9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65623-7DB1-6048-A44F-33666993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001DB-2BF6-CF40-9DB6-88BCC612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1D315-1018-AB4A-89C5-D410062E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3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67EC-7F25-AB46-8210-691E58AB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E2E6-9178-8241-A3A8-7479DA3DE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4E68D-D913-0948-AFCB-557A7EB9F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7EACF-9906-C949-B939-8696F5B6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4E990-8632-744F-8A33-5E140FF0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A0E84-E1C6-BF45-B9C8-FBA634EC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6A55-47E0-E04C-A9E9-3F51CAC7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CFCEC-81C8-E744-9038-7F351D34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E1A0A-FD9D-F143-90A8-B4E77044F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1BFB34-E3EC-034C-9A3F-7622C2A24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34956-A384-4A4F-920D-5566C5104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81AF8-B31B-654C-87B8-B94137EF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A7C9B2-58EA-DD45-9212-CB6D71B7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B3E752-F299-974C-BEBD-DEFB56CD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2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CCD9-7B59-DE45-BDEA-EE67F3BD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06F38-72E1-C843-93CD-71517BF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426D6-7CF5-3F48-8A0F-3E6FD2B1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BE8E3-81FD-7C41-BF5E-03052951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7A0DB-8CB8-2545-A3B7-55177A069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0B04D-5EA4-8D41-9EBF-8807ACAA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24BB1-607E-A14E-B8C5-BE60AFD1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2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0306-03CC-1541-9397-4AB757C6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061B7-48D0-B441-96EA-7C2E0011C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AA008-B90A-7A4A-9BC6-309A79140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51FE1-3A99-FE44-9B9C-A73B9F94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C259D-F751-6441-88C2-93B92731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7BD90-03AC-564D-8592-AF3FE633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2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9817-E2E5-1A48-A768-F631710F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387EA-8235-2F44-A411-E3D5CE5ED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94A2C-B59F-D14A-B71D-44FDC4A19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21788-F41A-5946-820B-5D456CAB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BFCBC-C57B-9E44-B6D2-D353B8E2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29607-703C-4543-B6FA-9236FDFA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697888-DEE4-4B49-A167-64E62B6AF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7E87C-26EA-2B4F-8FE0-BB2AA651C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E826B-9EA2-6547-8524-968A4A20E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FAE40-AA3B-C740-996A-C2149DDC073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CE5FE-E56F-4841-8055-3B4DCB8A2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2D0FD-337F-D440-80C5-78758C0D3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09702-C863-0C4F-B101-18349BE0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3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E4FF4A-6F86-CD4C-99F0-521C20EEFC0E}"/>
              </a:ext>
            </a:extLst>
          </p:cNvPr>
          <p:cNvSpPr txBox="1"/>
          <p:nvPr/>
        </p:nvSpPr>
        <p:spPr>
          <a:xfrm>
            <a:off x="308517" y="1243361"/>
            <a:ext cx="115749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Mapping Large-Scale Climate Variability to Hydrological Extremes: An Application of Linear Inverse Model to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Subseasonal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Prediction (</a:t>
            </a:r>
            <a:r>
              <a:rPr lang="en-US" sz="2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J. </a:t>
            </a:r>
            <a:r>
              <a:rPr lang="en-US" sz="2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Clim</a:t>
            </a:r>
            <a:r>
              <a:rPr lang="en-US" sz="2800" i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2800" b="0" dirty="0">
              <a:effectLst/>
            </a:endParaRP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8" name="Picture 7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5640D4A7-89E1-7240-93D8-FFF0FB60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079"/>
            <a:ext cx="12192000" cy="1862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FF5668-51AC-C64C-9FA1-9C29FA12A1FB}"/>
              </a:ext>
            </a:extLst>
          </p:cNvPr>
          <p:cNvSpPr txBox="1"/>
          <p:nvPr/>
        </p:nvSpPr>
        <p:spPr>
          <a:xfrm>
            <a:off x="1599585" y="4418637"/>
            <a:ext cx="8992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Kai-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Chih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Tseng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1,2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Nat Johnson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Eric Maloney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Elizabeth Barnes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Sarah Kapnick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4A6226-BC64-FC4F-A0D8-544A3C833523}"/>
              </a:ext>
            </a:extLst>
          </p:cNvPr>
          <p:cNvSpPr txBox="1"/>
          <p:nvPr/>
        </p:nvSpPr>
        <p:spPr>
          <a:xfrm>
            <a:off x="2052766" y="5006959"/>
            <a:ext cx="80864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1. NOAA, Geophysical Fluid Dynamics Laboratory</a:t>
            </a:r>
            <a:endParaRPr lang="en-US" b="0" dirty="0">
              <a:effectLst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2. Program in Atmospheric and Oceanic Sciences, Princeton University</a:t>
            </a:r>
            <a:endParaRPr lang="en-US" b="0" dirty="0">
              <a:effectLst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3. Department of Atmospheric Science, Colorado State University</a:t>
            </a: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</a:rPr>
              <a:t>4. J. P. Morgan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9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5B4360-2B38-124E-B225-BB39BCAEF5DD}"/>
              </a:ext>
            </a:extLst>
          </p:cNvPr>
          <p:cNvSpPr txBox="1"/>
          <p:nvPr/>
        </p:nvSpPr>
        <p:spPr>
          <a:xfrm>
            <a:off x="3482592" y="2659559"/>
            <a:ext cx="47744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Part  I: </a:t>
            </a:r>
            <a:r>
              <a:rPr lang="en-US" sz="4400" dirty="0"/>
              <a:t>Model Setup</a:t>
            </a:r>
          </a:p>
          <a:p>
            <a:r>
              <a:rPr lang="en-US" sz="4400" b="1" dirty="0">
                <a:solidFill>
                  <a:schemeClr val="bg1">
                    <a:lumMod val="75000"/>
                  </a:schemeClr>
                </a:solidFill>
              </a:rPr>
              <a:t>Part II: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4761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6734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35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139F2-D4C1-EA4D-BC95-96305A94863E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01A69-0EFA-9541-A4A2-5FB50F75630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99236-6F08-7649-BF4B-34153461BA6D}"/>
              </a:ext>
            </a:extLst>
          </p:cNvPr>
          <p:cNvSpPr txBox="1"/>
          <p:nvPr/>
        </p:nvSpPr>
        <p:spPr>
          <a:xfrm>
            <a:off x="2934842" y="4388104"/>
            <a:ext cx="89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E310A7-45D7-0F4B-B354-C7842E3681C2}"/>
              </a:ext>
            </a:extLst>
          </p:cNvPr>
          <p:cNvCxnSpPr/>
          <p:nvPr/>
        </p:nvCxnSpPr>
        <p:spPr>
          <a:xfrm>
            <a:off x="4696690" y="3449781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6FE42D-2B34-9D47-9A40-D982DF624906}"/>
              </a:ext>
            </a:extLst>
          </p:cNvPr>
          <p:cNvCxnSpPr>
            <a:cxnSpLocks/>
          </p:cNvCxnSpPr>
          <p:nvPr/>
        </p:nvCxnSpPr>
        <p:spPr>
          <a:xfrm>
            <a:off x="4800600" y="3459848"/>
            <a:ext cx="103908" cy="928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52806A-111F-5747-BEAC-BABF7EBEB54D}"/>
              </a:ext>
            </a:extLst>
          </p:cNvPr>
          <p:cNvSpPr txBox="1"/>
          <p:nvPr/>
        </p:nvSpPr>
        <p:spPr>
          <a:xfrm>
            <a:off x="4100945" y="4388103"/>
            <a:ext cx="168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White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16CC6-1A92-1C42-A968-FC70EC881495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</p:spTree>
    <p:extLst>
      <p:ext uri="{BB962C8B-B14F-4D97-AF65-F5344CB8AC3E}">
        <p14:creationId xmlns:p14="http://schemas.microsoft.com/office/powerpoint/2010/main" val="338205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/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blipFill>
                <a:blip r:embed="rId3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139F2-D4C1-EA4D-BC95-96305A94863E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01A69-0EFA-9541-A4A2-5FB50F75630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99236-6F08-7649-BF4B-34153461BA6D}"/>
              </a:ext>
            </a:extLst>
          </p:cNvPr>
          <p:cNvSpPr txBox="1"/>
          <p:nvPr/>
        </p:nvSpPr>
        <p:spPr>
          <a:xfrm>
            <a:off x="2934842" y="4388104"/>
            <a:ext cx="89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E310A7-45D7-0F4B-B354-C7842E3681C2}"/>
              </a:ext>
            </a:extLst>
          </p:cNvPr>
          <p:cNvCxnSpPr/>
          <p:nvPr/>
        </p:nvCxnSpPr>
        <p:spPr>
          <a:xfrm>
            <a:off x="4696690" y="3449781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6FE42D-2B34-9D47-9A40-D982DF624906}"/>
              </a:ext>
            </a:extLst>
          </p:cNvPr>
          <p:cNvCxnSpPr>
            <a:cxnSpLocks/>
          </p:cNvCxnSpPr>
          <p:nvPr/>
        </p:nvCxnSpPr>
        <p:spPr>
          <a:xfrm>
            <a:off x="4800600" y="3459848"/>
            <a:ext cx="103908" cy="928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52806A-111F-5747-BEAC-BABF7EBEB54D}"/>
              </a:ext>
            </a:extLst>
          </p:cNvPr>
          <p:cNvSpPr txBox="1"/>
          <p:nvPr/>
        </p:nvSpPr>
        <p:spPr>
          <a:xfrm>
            <a:off x="4100945" y="4388103"/>
            <a:ext cx="168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White 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6A8FE-6EAA-4A49-B7ED-BB5D3C2B625D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</p:spTree>
    <p:extLst>
      <p:ext uri="{BB962C8B-B14F-4D97-AF65-F5344CB8AC3E}">
        <p14:creationId xmlns:p14="http://schemas.microsoft.com/office/powerpoint/2010/main" val="303470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/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blipFill>
                <a:blip r:embed="rId3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139F2-D4C1-EA4D-BC95-96305A94863E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01A69-0EFA-9541-A4A2-5FB50F75630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99236-6F08-7649-BF4B-34153461BA6D}"/>
              </a:ext>
            </a:extLst>
          </p:cNvPr>
          <p:cNvSpPr txBox="1"/>
          <p:nvPr/>
        </p:nvSpPr>
        <p:spPr>
          <a:xfrm>
            <a:off x="2934842" y="4388104"/>
            <a:ext cx="89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43D2C3-DB08-BA43-88A3-5E1049C34A3E}"/>
              </a:ext>
            </a:extLst>
          </p:cNvPr>
          <p:cNvCxnSpPr>
            <a:cxnSpLocks/>
          </p:cNvCxnSpPr>
          <p:nvPr/>
        </p:nvCxnSpPr>
        <p:spPr>
          <a:xfrm>
            <a:off x="7550727" y="3449781"/>
            <a:ext cx="3127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481ED7-AEAA-A143-9608-2017B347E8F2}"/>
              </a:ext>
            </a:extLst>
          </p:cNvPr>
          <p:cNvCxnSpPr>
            <a:cxnSpLocks/>
          </p:cNvCxnSpPr>
          <p:nvPr/>
        </p:nvCxnSpPr>
        <p:spPr>
          <a:xfrm flipH="1">
            <a:off x="7550727" y="3435927"/>
            <a:ext cx="156372" cy="845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E71320-30BC-3F4C-BC82-868E339EFB81}"/>
              </a:ext>
            </a:extLst>
          </p:cNvPr>
          <p:cNvSpPr txBox="1"/>
          <p:nvPr/>
        </p:nvSpPr>
        <p:spPr>
          <a:xfrm>
            <a:off x="6749257" y="4432163"/>
            <a:ext cx="160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Final States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92AE41-1677-AA45-82C9-1689916BA1C9}"/>
              </a:ext>
            </a:extLst>
          </p:cNvPr>
          <p:cNvCxnSpPr>
            <a:cxnSpLocks/>
          </p:cNvCxnSpPr>
          <p:nvPr/>
        </p:nvCxnSpPr>
        <p:spPr>
          <a:xfrm>
            <a:off x="8894618" y="3449781"/>
            <a:ext cx="3127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5DDE1A-FC78-C14A-B49D-E88BC951EA44}"/>
              </a:ext>
            </a:extLst>
          </p:cNvPr>
          <p:cNvCxnSpPr>
            <a:cxnSpLocks/>
          </p:cNvCxnSpPr>
          <p:nvPr/>
        </p:nvCxnSpPr>
        <p:spPr>
          <a:xfrm>
            <a:off x="9050990" y="3469917"/>
            <a:ext cx="259265" cy="811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D48C10-208F-994B-89D1-49624417E60F}"/>
              </a:ext>
            </a:extLst>
          </p:cNvPr>
          <p:cNvSpPr txBox="1"/>
          <p:nvPr/>
        </p:nvSpPr>
        <p:spPr>
          <a:xfrm>
            <a:off x="8730457" y="4432162"/>
            <a:ext cx="1711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States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E310A7-45D7-0F4B-B354-C7842E3681C2}"/>
              </a:ext>
            </a:extLst>
          </p:cNvPr>
          <p:cNvCxnSpPr/>
          <p:nvPr/>
        </p:nvCxnSpPr>
        <p:spPr>
          <a:xfrm>
            <a:off x="4696690" y="3449781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6FE42D-2B34-9D47-9A40-D982DF624906}"/>
              </a:ext>
            </a:extLst>
          </p:cNvPr>
          <p:cNvCxnSpPr>
            <a:cxnSpLocks/>
          </p:cNvCxnSpPr>
          <p:nvPr/>
        </p:nvCxnSpPr>
        <p:spPr>
          <a:xfrm>
            <a:off x="4800600" y="3459848"/>
            <a:ext cx="103908" cy="928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52806A-111F-5747-BEAC-BABF7EBEB54D}"/>
              </a:ext>
            </a:extLst>
          </p:cNvPr>
          <p:cNvSpPr txBox="1"/>
          <p:nvPr/>
        </p:nvSpPr>
        <p:spPr>
          <a:xfrm>
            <a:off x="4100945" y="4388103"/>
            <a:ext cx="168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White 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84DD0B-B4F8-D049-B299-94C1C12D3EB8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</p:spTree>
    <p:extLst>
      <p:ext uri="{BB962C8B-B14F-4D97-AF65-F5344CB8AC3E}">
        <p14:creationId xmlns:p14="http://schemas.microsoft.com/office/powerpoint/2010/main" val="140886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/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E02E3-2B04-134F-A51C-DF396D95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94" y="2996959"/>
                <a:ext cx="2608322" cy="432041"/>
              </a:xfrm>
              <a:prstGeom prst="rect">
                <a:avLst/>
              </a:prstGeom>
              <a:blipFill>
                <a:blip r:embed="rId3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139F2-D4C1-EA4D-BC95-96305A94863E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01A69-0EFA-9541-A4A2-5FB50F75630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99236-6F08-7649-BF4B-34153461BA6D}"/>
              </a:ext>
            </a:extLst>
          </p:cNvPr>
          <p:cNvSpPr txBox="1"/>
          <p:nvPr/>
        </p:nvSpPr>
        <p:spPr>
          <a:xfrm>
            <a:off x="2934842" y="4388104"/>
            <a:ext cx="348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Growth Rate &amp; Frequency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FF57D7-C24B-994A-A1EE-AE6E136F2F32}"/>
              </a:ext>
            </a:extLst>
          </p:cNvPr>
          <p:cNvSpPr/>
          <p:nvPr/>
        </p:nvSpPr>
        <p:spPr>
          <a:xfrm>
            <a:off x="7091694" y="2803957"/>
            <a:ext cx="2494735" cy="818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E5331-DA46-7D4C-BEF2-6F80F3F63BF1}"/>
              </a:ext>
            </a:extLst>
          </p:cNvPr>
          <p:cNvSpPr txBox="1"/>
          <p:nvPr/>
        </p:nvSpPr>
        <p:spPr>
          <a:xfrm>
            <a:off x="6691045" y="1850913"/>
            <a:ext cx="3296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Autoregressive model </a:t>
            </a:r>
          </a:p>
          <a:p>
            <a:pPr algn="ctr"/>
            <a:r>
              <a:rPr lang="en-US" sz="2400" dirty="0"/>
              <a:t>(or lag regression model)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8F97E-2C03-374F-941E-4BD25CDF46F1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</p:spTree>
    <p:extLst>
      <p:ext uri="{BB962C8B-B14F-4D97-AF65-F5344CB8AC3E}">
        <p14:creationId xmlns:p14="http://schemas.microsoft.com/office/powerpoint/2010/main" val="205454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3E1761-EA91-EF46-8BC8-54812BED47FB}"/>
                  </a:ext>
                </a:extLst>
              </p:cNvPr>
              <p:cNvSpPr txBox="1"/>
              <p:nvPr/>
            </p:nvSpPr>
            <p:spPr>
              <a:xfrm>
                <a:off x="7129370" y="2995683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3E1761-EA91-EF46-8BC8-54812BED4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70" y="2995683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6FF57D7-C24B-994A-A1EE-AE6E136F2F32}"/>
              </a:ext>
            </a:extLst>
          </p:cNvPr>
          <p:cNvSpPr/>
          <p:nvPr/>
        </p:nvSpPr>
        <p:spPr>
          <a:xfrm>
            <a:off x="7091694" y="2803957"/>
            <a:ext cx="2494735" cy="818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E5331-DA46-7D4C-BEF2-6F80F3F63BF1}"/>
              </a:ext>
            </a:extLst>
          </p:cNvPr>
          <p:cNvSpPr txBox="1"/>
          <p:nvPr/>
        </p:nvSpPr>
        <p:spPr>
          <a:xfrm>
            <a:off x="6691045" y="1850913"/>
            <a:ext cx="3296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Autoregressive model </a:t>
            </a:r>
          </a:p>
          <a:p>
            <a:pPr algn="ctr"/>
            <a:r>
              <a:rPr lang="en-US" sz="2400" dirty="0"/>
              <a:t>(or lag regression model)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28F017-0040-CE49-B395-EB143A076ED6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05CAD3-8579-7642-A710-FE040C7B9473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B5862E-CCD9-FA47-8DE4-EB8227226CFE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8BFE83-C85D-474A-8732-220CCB2A1304}"/>
              </a:ext>
            </a:extLst>
          </p:cNvPr>
          <p:cNvSpPr txBox="1"/>
          <p:nvPr/>
        </p:nvSpPr>
        <p:spPr>
          <a:xfrm>
            <a:off x="2934842" y="4388104"/>
            <a:ext cx="348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Growth Rate &amp; Frequency </a:t>
            </a:r>
          </a:p>
        </p:txBody>
      </p:sp>
    </p:spTree>
    <p:extLst>
      <p:ext uri="{BB962C8B-B14F-4D97-AF65-F5344CB8AC3E}">
        <p14:creationId xmlns:p14="http://schemas.microsoft.com/office/powerpoint/2010/main" val="268810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3E1761-EA91-EF46-8BC8-54812BED47FB}"/>
                  </a:ext>
                </a:extLst>
              </p:cNvPr>
              <p:cNvSpPr txBox="1"/>
              <p:nvPr/>
            </p:nvSpPr>
            <p:spPr>
              <a:xfrm>
                <a:off x="7129370" y="2995683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3E1761-EA91-EF46-8BC8-54812BED4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70" y="2995683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/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12FD9-18ED-E946-82D2-00F84B50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8" y="2803957"/>
                <a:ext cx="2608322" cy="818044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6FF57D7-C24B-994A-A1EE-AE6E136F2F32}"/>
              </a:ext>
            </a:extLst>
          </p:cNvPr>
          <p:cNvSpPr/>
          <p:nvPr/>
        </p:nvSpPr>
        <p:spPr>
          <a:xfrm>
            <a:off x="7091694" y="2803957"/>
            <a:ext cx="2494735" cy="818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E5331-DA46-7D4C-BEF2-6F80F3F63BF1}"/>
              </a:ext>
            </a:extLst>
          </p:cNvPr>
          <p:cNvSpPr txBox="1"/>
          <p:nvPr/>
        </p:nvSpPr>
        <p:spPr>
          <a:xfrm>
            <a:off x="6691045" y="1850913"/>
            <a:ext cx="3296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Autoregressive model </a:t>
            </a:r>
          </a:p>
          <a:p>
            <a:pPr algn="ctr"/>
            <a:r>
              <a:rPr lang="en-US" sz="2400" dirty="0"/>
              <a:t>(or lag regression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08C34A-65A0-334F-B0A7-BD524E990B1E}"/>
                  </a:ext>
                </a:extLst>
              </p:cNvPr>
              <p:cNvSpPr txBox="1"/>
              <p:nvPr/>
            </p:nvSpPr>
            <p:spPr>
              <a:xfrm>
                <a:off x="4791839" y="5156296"/>
                <a:ext cx="2608322" cy="843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08C34A-65A0-334F-B0A7-BD524E990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5156296"/>
                <a:ext cx="2608322" cy="843821"/>
              </a:xfrm>
              <a:prstGeom prst="rect">
                <a:avLst/>
              </a:prstGeom>
              <a:blipFill>
                <a:blip r:embed="rId4"/>
                <a:stretch>
                  <a:fillRect t="-1493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9609CEE-3E9E-8949-AD4D-7638FDBF76BB}"/>
              </a:ext>
            </a:extLst>
          </p:cNvPr>
          <p:cNvSpPr txBox="1"/>
          <p:nvPr/>
        </p:nvSpPr>
        <p:spPr>
          <a:xfrm>
            <a:off x="304800" y="201420"/>
            <a:ext cx="683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So…what is a linear inverse model?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FB70E2-C7FA-3849-95E5-055B32A94016}"/>
              </a:ext>
            </a:extLst>
          </p:cNvPr>
          <p:cNvCxnSpPr/>
          <p:nvPr/>
        </p:nvCxnSpPr>
        <p:spPr>
          <a:xfrm>
            <a:off x="3893127" y="3435927"/>
            <a:ext cx="2078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B8E41B-EC1C-794E-A14F-A8B7568CE275}"/>
              </a:ext>
            </a:extLst>
          </p:cNvPr>
          <p:cNvCxnSpPr>
            <a:cxnSpLocks/>
          </p:cNvCxnSpPr>
          <p:nvPr/>
        </p:nvCxnSpPr>
        <p:spPr>
          <a:xfrm flipH="1">
            <a:off x="3380509" y="3449781"/>
            <a:ext cx="616527" cy="831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011DAB-3CB3-B145-ADFC-3551FF90829A}"/>
              </a:ext>
            </a:extLst>
          </p:cNvPr>
          <p:cNvSpPr txBox="1"/>
          <p:nvPr/>
        </p:nvSpPr>
        <p:spPr>
          <a:xfrm>
            <a:off x="2934842" y="4388104"/>
            <a:ext cx="348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Growth Rate &amp; Frequency </a:t>
            </a:r>
          </a:p>
        </p:txBody>
      </p:sp>
    </p:spTree>
    <p:extLst>
      <p:ext uri="{BB962C8B-B14F-4D97-AF65-F5344CB8AC3E}">
        <p14:creationId xmlns:p14="http://schemas.microsoft.com/office/powerpoint/2010/main" val="364656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3456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meaning of B</a:t>
            </a:r>
          </a:p>
        </p:txBody>
      </p:sp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0517D90-3A5B-AD41-81F7-2A7E0C72C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7"/>
          <a:stretch/>
        </p:blipFill>
        <p:spPr>
          <a:xfrm>
            <a:off x="5546447" y="3972721"/>
            <a:ext cx="5606462" cy="276362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6FDCE7C-4E2A-9943-9EE4-5E42D6F2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94373"/>
            <a:ext cx="5289010" cy="2763627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EB8B5E5-2CEC-9049-B470-9B3EFCF5D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55"/>
          <a:stretch/>
        </p:blipFill>
        <p:spPr>
          <a:xfrm>
            <a:off x="5387119" y="927838"/>
            <a:ext cx="6074166" cy="2946675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3F23D55-0BC7-FD40-8649-8F25F6DBC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13"/>
          <a:stretch/>
        </p:blipFill>
        <p:spPr>
          <a:xfrm>
            <a:off x="304800" y="1038456"/>
            <a:ext cx="5387083" cy="3055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1C16AA-446F-C144-9AF0-48F31E6154BA}"/>
                  </a:ext>
                </a:extLst>
              </p:cNvPr>
              <p:cNvSpPr txBox="1"/>
              <p:nvPr/>
            </p:nvSpPr>
            <p:spPr>
              <a:xfrm>
                <a:off x="5372137" y="3615111"/>
                <a:ext cx="443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1C16AA-446F-C144-9AF0-48F31E615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37" y="3615111"/>
                <a:ext cx="4433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4F9B9A-8BFC-CA4F-8384-5F25C002D350}"/>
                  </a:ext>
                </a:extLst>
              </p:cNvPr>
              <p:cNvSpPr txBox="1"/>
              <p:nvPr/>
            </p:nvSpPr>
            <p:spPr>
              <a:xfrm>
                <a:off x="10676128" y="3615111"/>
                <a:ext cx="443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4F9B9A-8BFC-CA4F-8384-5F25C002D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128" y="3615111"/>
                <a:ext cx="4433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259EE9-503F-1A49-BFBB-1668B8B4C6F8}"/>
                  </a:ext>
                </a:extLst>
              </p:cNvPr>
              <p:cNvSpPr txBox="1"/>
              <p:nvPr/>
            </p:nvSpPr>
            <p:spPr>
              <a:xfrm>
                <a:off x="5372136" y="6465217"/>
                <a:ext cx="443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259EE9-503F-1A49-BFBB-1668B8B4C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36" y="6465217"/>
                <a:ext cx="4433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8C54FD-DDDB-284C-9F4E-AE0D789592B6}"/>
                  </a:ext>
                </a:extLst>
              </p:cNvPr>
              <p:cNvSpPr txBox="1"/>
              <p:nvPr/>
            </p:nvSpPr>
            <p:spPr>
              <a:xfrm>
                <a:off x="10676128" y="6465217"/>
                <a:ext cx="443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8C54FD-DDDB-284C-9F4E-AE0D7895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128" y="6465217"/>
                <a:ext cx="4433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98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696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Now, let’s go to higher dimensions…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/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/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𝐺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3,3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/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/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⋯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FC82FE4-65BB-AE48-BA27-CCA9F2DF2E7F}"/>
              </a:ext>
            </a:extLst>
          </p:cNvPr>
          <p:cNvSpPr txBox="1"/>
          <p:nvPr/>
        </p:nvSpPr>
        <p:spPr>
          <a:xfrm>
            <a:off x="2050473" y="5929747"/>
            <a:ext cx="8732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Diagonal elements represent the memory of each variable </a:t>
            </a:r>
          </a:p>
        </p:txBody>
      </p:sp>
    </p:spTree>
    <p:extLst>
      <p:ext uri="{BB962C8B-B14F-4D97-AF65-F5344CB8AC3E}">
        <p14:creationId xmlns:p14="http://schemas.microsoft.com/office/powerpoint/2010/main" val="233445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E4FF4A-6F86-CD4C-99F0-521C20EEFC0E}"/>
              </a:ext>
            </a:extLst>
          </p:cNvPr>
          <p:cNvSpPr txBox="1"/>
          <p:nvPr/>
        </p:nvSpPr>
        <p:spPr>
          <a:xfrm>
            <a:off x="308517" y="1243361"/>
            <a:ext cx="115749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Mapping </a:t>
            </a:r>
            <a:r>
              <a:rPr lang="en-US" sz="2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Large-Scale Climate Variability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en-US" sz="2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Hydrological Extremes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An Application of </a:t>
            </a:r>
            <a:r>
              <a:rPr lang="en-US" sz="28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Linear Inverse Model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Subseasonal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Prediction (</a:t>
            </a:r>
            <a:r>
              <a:rPr lang="en-US" sz="2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J. </a:t>
            </a:r>
            <a:r>
              <a:rPr lang="en-US" sz="2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Clim</a:t>
            </a:r>
            <a:r>
              <a:rPr lang="en-US" sz="2800" i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2800" b="0" dirty="0">
              <a:effectLst/>
            </a:endParaRP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8" name="Picture 7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5640D4A7-89E1-7240-93D8-FFF0FB60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079"/>
            <a:ext cx="12192000" cy="1862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FF5668-51AC-C64C-9FA1-9C29FA12A1FB}"/>
              </a:ext>
            </a:extLst>
          </p:cNvPr>
          <p:cNvSpPr txBox="1"/>
          <p:nvPr/>
        </p:nvSpPr>
        <p:spPr>
          <a:xfrm>
            <a:off x="1599585" y="4418637"/>
            <a:ext cx="8992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Kai-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Chih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Tseng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1,2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Nat Johnson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Eric Maloney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Elizabeth Barnes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Sarah Kapnick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4A6226-BC64-FC4F-A0D8-544A3C833523}"/>
              </a:ext>
            </a:extLst>
          </p:cNvPr>
          <p:cNvSpPr txBox="1"/>
          <p:nvPr/>
        </p:nvSpPr>
        <p:spPr>
          <a:xfrm>
            <a:off x="2052766" y="5006959"/>
            <a:ext cx="80864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1. NOAA, Geophysical Fluid Dynamics Laboratory</a:t>
            </a:r>
            <a:endParaRPr lang="en-US" b="0" dirty="0">
              <a:effectLst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2. Program in Atmospheric and Oceanic Sciences, Princeton University</a:t>
            </a:r>
            <a:endParaRPr lang="en-US" b="0" dirty="0">
              <a:effectLst/>
            </a:endParaRP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3. Department of Atmospheric Science, Colorado State University</a:t>
            </a:r>
          </a:p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</a:rPr>
              <a:t>4. J. P. Morgan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15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/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C8E0F1-7180-AE4E-AC8C-75CB4D308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1673526"/>
                <a:ext cx="2608322" cy="432041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/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2,2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𝐺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3,3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/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/>
                                                      <m:e>
                                                        <m:r>
                                                          <a:rPr lang="en-US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⋯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B85A72-1EF1-A240-B772-A3A2AA8E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465" y="3164484"/>
                <a:ext cx="7123070" cy="2358659"/>
              </a:xfrm>
              <a:prstGeom prst="rect">
                <a:avLst/>
              </a:prstGeom>
              <a:blipFill>
                <a:blip r:embed="rId3"/>
                <a:stretch>
                  <a:fillRect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81D8CCF-BF08-B342-8C10-9980FF0E4120}"/>
              </a:ext>
            </a:extLst>
          </p:cNvPr>
          <p:cNvSpPr txBox="1"/>
          <p:nvPr/>
        </p:nvSpPr>
        <p:spPr>
          <a:xfrm>
            <a:off x="1620982" y="5915893"/>
            <a:ext cx="1014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Off-diagonal elements represent the interaction between 2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EE9EF-FF64-D94A-BCA5-BD8AB33C96D6}"/>
              </a:ext>
            </a:extLst>
          </p:cNvPr>
          <p:cNvSpPr txBox="1"/>
          <p:nvPr/>
        </p:nvSpPr>
        <p:spPr>
          <a:xfrm>
            <a:off x="304800" y="201420"/>
            <a:ext cx="696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Now, let’s go to higher dimensions…</a:t>
            </a:r>
          </a:p>
        </p:txBody>
      </p:sp>
    </p:spTree>
    <p:extLst>
      <p:ext uri="{BB962C8B-B14F-4D97-AF65-F5344CB8AC3E}">
        <p14:creationId xmlns:p14="http://schemas.microsoft.com/office/powerpoint/2010/main" val="2412255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8828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So…why off-diagonal elements are important?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4084C-CFF2-6249-ADE4-FDC4338680A7}"/>
              </a:ext>
            </a:extLst>
          </p:cNvPr>
          <p:cNvSpPr txBox="1"/>
          <p:nvPr/>
        </p:nvSpPr>
        <p:spPr>
          <a:xfrm>
            <a:off x="1399308" y="6089037"/>
            <a:ext cx="9947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Code https://</a:t>
            </a:r>
            <a:r>
              <a:rPr lang="en-US" dirty="0" err="1"/>
              <a:t>github.com</a:t>
            </a:r>
            <a:r>
              <a:rPr lang="en-US" dirty="0"/>
              <a:t>/kuiper2000/kuiper2000.github.io/blob/master/conference/</a:t>
            </a:r>
            <a:r>
              <a:rPr lang="en-US" dirty="0" err="1"/>
              <a:t>AMS_LIM.ipynb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5CA89D-EB90-564F-8479-98D5105A88A2}"/>
                  </a:ext>
                </a:extLst>
              </p:cNvPr>
              <p:cNvSpPr txBox="1"/>
              <p:nvPr/>
            </p:nvSpPr>
            <p:spPr>
              <a:xfrm>
                <a:off x="1399309" y="1592102"/>
                <a:ext cx="4340997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mr>
                      </m:m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5CA89D-EB90-564F-8479-98D5105A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09" y="1592102"/>
                <a:ext cx="4340997" cy="776751"/>
              </a:xfrm>
              <a:prstGeom prst="rect">
                <a:avLst/>
              </a:prstGeom>
              <a:blipFill>
                <a:blip r:embed="rId2"/>
                <a:stretch>
                  <a:fillRect t="-1613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34B4F-89D0-C448-B8F9-CA881A6FB789}"/>
                  </a:ext>
                </a:extLst>
              </p:cNvPr>
              <p:cNvSpPr txBox="1"/>
              <p:nvPr/>
            </p:nvSpPr>
            <p:spPr>
              <a:xfrm>
                <a:off x="6830291" y="1592102"/>
                <a:ext cx="4340997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mr>
                      </m:m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34B4F-89D0-C448-B8F9-CA881A6FB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91" y="1592102"/>
                <a:ext cx="4340997" cy="776751"/>
              </a:xfrm>
              <a:prstGeom prst="rect">
                <a:avLst/>
              </a:prstGeom>
              <a:blipFill>
                <a:blip r:embed="rId4"/>
                <a:stretch>
                  <a:fillRect t="-1613" r="-292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1A640A-219D-484E-9EF8-E61203CD3C5A}"/>
              </a:ext>
            </a:extLst>
          </p:cNvPr>
          <p:cNvSpPr txBox="1"/>
          <p:nvPr/>
        </p:nvSpPr>
        <p:spPr>
          <a:xfrm>
            <a:off x="2939666" y="102487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998AD-725E-2847-B65D-E5669A761A3F}"/>
              </a:ext>
            </a:extLst>
          </p:cNvPr>
          <p:cNvSpPr txBox="1"/>
          <p:nvPr/>
        </p:nvSpPr>
        <p:spPr>
          <a:xfrm>
            <a:off x="8033216" y="1024870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Nonmodal</a:t>
            </a:r>
          </a:p>
        </p:txBody>
      </p:sp>
    </p:spTree>
    <p:extLst>
      <p:ext uri="{BB962C8B-B14F-4D97-AF65-F5344CB8AC3E}">
        <p14:creationId xmlns:p14="http://schemas.microsoft.com/office/powerpoint/2010/main" val="275919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8828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So…why off-diagonal elements are important?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4084C-CFF2-6249-ADE4-FDC4338680A7}"/>
              </a:ext>
            </a:extLst>
          </p:cNvPr>
          <p:cNvSpPr txBox="1"/>
          <p:nvPr/>
        </p:nvSpPr>
        <p:spPr>
          <a:xfrm>
            <a:off x="1399308" y="6089037"/>
            <a:ext cx="9947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Code https://</a:t>
            </a:r>
            <a:r>
              <a:rPr lang="en-US" dirty="0" err="1"/>
              <a:t>github.com</a:t>
            </a:r>
            <a:r>
              <a:rPr lang="en-US" dirty="0"/>
              <a:t>/kuiper2000/kuiper2000.github.io/blob/master/conference/</a:t>
            </a:r>
            <a:r>
              <a:rPr lang="en-US" dirty="0" err="1"/>
              <a:t>AMS_LIM.ipynb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5CA89D-EB90-564F-8479-98D5105A88A2}"/>
                  </a:ext>
                </a:extLst>
              </p:cNvPr>
              <p:cNvSpPr txBox="1"/>
              <p:nvPr/>
            </p:nvSpPr>
            <p:spPr>
              <a:xfrm>
                <a:off x="1399309" y="1592102"/>
                <a:ext cx="4340997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mr>
                      </m:m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5CA89D-EB90-564F-8479-98D5105A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09" y="1592102"/>
                <a:ext cx="4340997" cy="776751"/>
              </a:xfrm>
              <a:prstGeom prst="rect">
                <a:avLst/>
              </a:prstGeom>
              <a:blipFill>
                <a:blip r:embed="rId3"/>
                <a:stretch>
                  <a:fillRect t="-1613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78D184D-EA5D-AC41-B61A-39D68730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53345" y="2661834"/>
            <a:ext cx="5031110" cy="3354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AE4B42-2268-BF41-A71F-1D6472F692F4}"/>
              </a:ext>
            </a:extLst>
          </p:cNvPr>
          <p:cNvSpPr txBox="1"/>
          <p:nvPr/>
        </p:nvSpPr>
        <p:spPr>
          <a:xfrm>
            <a:off x="8538656" y="5722501"/>
            <a:ext cx="11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34B4F-89D0-C448-B8F9-CA881A6FB789}"/>
                  </a:ext>
                </a:extLst>
              </p:cNvPr>
              <p:cNvSpPr txBox="1"/>
              <p:nvPr/>
            </p:nvSpPr>
            <p:spPr>
              <a:xfrm>
                <a:off x="6830291" y="1592102"/>
                <a:ext cx="4340997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.9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</m:mr>
                      </m:m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34B4F-89D0-C448-B8F9-CA881A6FB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91" y="1592102"/>
                <a:ext cx="4340997" cy="776751"/>
              </a:xfrm>
              <a:prstGeom prst="rect">
                <a:avLst/>
              </a:prstGeom>
              <a:blipFill>
                <a:blip r:embed="rId5"/>
                <a:stretch>
                  <a:fillRect t="-1613" r="-292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1A640A-219D-484E-9EF8-E61203CD3C5A}"/>
              </a:ext>
            </a:extLst>
          </p:cNvPr>
          <p:cNvSpPr txBox="1"/>
          <p:nvPr/>
        </p:nvSpPr>
        <p:spPr>
          <a:xfrm>
            <a:off x="2939666" y="102487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998AD-725E-2847-B65D-E5669A761A3F}"/>
              </a:ext>
            </a:extLst>
          </p:cNvPr>
          <p:cNvSpPr txBox="1"/>
          <p:nvPr/>
        </p:nvSpPr>
        <p:spPr>
          <a:xfrm>
            <a:off x="8033216" y="1024870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Nonmodal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2535845" y="3876438"/>
                <a:ext cx="1478506" cy="924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845" y="3876438"/>
                <a:ext cx="1478506" cy="924869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00CCA82-7A66-CC4B-987C-16E372A47E03}"/>
              </a:ext>
            </a:extLst>
          </p:cNvPr>
          <p:cNvSpPr txBox="1"/>
          <p:nvPr/>
        </p:nvSpPr>
        <p:spPr>
          <a:xfrm>
            <a:off x="0" y="4015706"/>
            <a:ext cx="276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Ratio of variance between the initial and final states</a:t>
            </a:r>
          </a:p>
        </p:txBody>
      </p:sp>
    </p:spTree>
    <p:extLst>
      <p:ext uri="{BB962C8B-B14F-4D97-AF65-F5344CB8AC3E}">
        <p14:creationId xmlns:p14="http://schemas.microsoft.com/office/powerpoint/2010/main" val="4294948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8828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So…why off-diagonal elements are important?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4084C-CFF2-6249-ADE4-FDC4338680A7}"/>
              </a:ext>
            </a:extLst>
          </p:cNvPr>
          <p:cNvSpPr txBox="1"/>
          <p:nvPr/>
        </p:nvSpPr>
        <p:spPr>
          <a:xfrm>
            <a:off x="1399308" y="6089037"/>
            <a:ext cx="9947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Code https://</a:t>
            </a:r>
            <a:r>
              <a:rPr lang="en-US" dirty="0" err="1"/>
              <a:t>github.com</a:t>
            </a:r>
            <a:r>
              <a:rPr lang="en-US" dirty="0"/>
              <a:t>/kuiper2000/kuiper2000.github.io/blob/master/conference/</a:t>
            </a:r>
            <a:r>
              <a:rPr lang="en-US" dirty="0" err="1"/>
              <a:t>AMS_LIM.ipynb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F6A2-4C1C-1249-80BA-1F55693DC30F}"/>
              </a:ext>
            </a:extLst>
          </p:cNvPr>
          <p:cNvSpPr txBox="1"/>
          <p:nvPr/>
        </p:nvSpPr>
        <p:spPr>
          <a:xfrm>
            <a:off x="1059872" y="2119746"/>
            <a:ext cx="100722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Because it represent interaction between two variables. </a:t>
            </a:r>
          </a:p>
          <a:p>
            <a:endParaRPr lang="en-US" sz="2800" dirty="0"/>
          </a:p>
          <a:p>
            <a:r>
              <a:rPr lang="en-US" sz="2800" dirty="0"/>
              <a:t>When the interaction is not symmetric, the system is nonmodal and can favor short-term growth of the energy. </a:t>
            </a:r>
          </a:p>
        </p:txBody>
      </p:sp>
    </p:spTree>
    <p:extLst>
      <p:ext uri="{BB962C8B-B14F-4D97-AF65-F5344CB8AC3E}">
        <p14:creationId xmlns:p14="http://schemas.microsoft.com/office/powerpoint/2010/main" val="511005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2842032" y="2494319"/>
                <a:ext cx="7062113" cy="147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32" y="2494319"/>
                <a:ext cx="7062113" cy="1479892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80347F5-35A4-5B49-A899-448DEA90D11B}"/>
              </a:ext>
            </a:extLst>
          </p:cNvPr>
          <p:cNvSpPr txBox="1"/>
          <p:nvPr/>
        </p:nvSpPr>
        <p:spPr>
          <a:xfrm>
            <a:off x="657546" y="2911099"/>
            <a:ext cx="3786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Ratio of variance between the initial and final states</a:t>
            </a:r>
          </a:p>
        </p:txBody>
      </p:sp>
    </p:spTree>
    <p:extLst>
      <p:ext uri="{BB962C8B-B14F-4D97-AF65-F5344CB8AC3E}">
        <p14:creationId xmlns:p14="http://schemas.microsoft.com/office/powerpoint/2010/main" val="3623309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1996908" y="2494319"/>
                <a:ext cx="8352441" cy="1534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4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08" y="2494319"/>
                <a:ext cx="8352441" cy="1534074"/>
              </a:xfrm>
              <a:prstGeom prst="rect">
                <a:avLst/>
              </a:prstGeom>
              <a:blipFill>
                <a:blip r:embed="rId2"/>
                <a:stretch>
                  <a:fillRect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2371B7B-0D26-004C-99FF-5258AE922F64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</p:spTree>
    <p:extLst>
      <p:ext uri="{BB962C8B-B14F-4D97-AF65-F5344CB8AC3E}">
        <p14:creationId xmlns:p14="http://schemas.microsoft.com/office/powerpoint/2010/main" val="147013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blipFill>
                <a:blip r:embed="rId2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EEE897-323D-A647-9EFC-21A79A3E8604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</p:spTree>
    <p:extLst>
      <p:ext uri="{BB962C8B-B14F-4D97-AF65-F5344CB8AC3E}">
        <p14:creationId xmlns:p14="http://schemas.microsoft.com/office/powerpoint/2010/main" val="284425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blipFill>
                <a:blip r:embed="rId2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261180-637E-3648-9F78-7817D2C2BDD3}"/>
              </a:ext>
            </a:extLst>
          </p:cNvPr>
          <p:cNvCxnSpPr/>
          <p:nvPr/>
        </p:nvCxnSpPr>
        <p:spPr>
          <a:xfrm>
            <a:off x="5167745" y="2494319"/>
            <a:ext cx="568037" cy="719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92B30E-C7E7-CC4A-9EB2-E2A4C969FEA1}"/>
              </a:ext>
            </a:extLst>
          </p:cNvPr>
          <p:cNvCxnSpPr/>
          <p:nvPr/>
        </p:nvCxnSpPr>
        <p:spPr>
          <a:xfrm>
            <a:off x="5605091" y="3288809"/>
            <a:ext cx="568037" cy="719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E49CB-A05B-0541-9E5E-DC2D7A12711C}"/>
                  </a:ext>
                </a:extLst>
              </p:cNvPr>
              <p:cNvSpPr txBox="1"/>
              <p:nvPr/>
            </p:nvSpPr>
            <p:spPr>
              <a:xfrm>
                <a:off x="1919779" y="4500628"/>
                <a:ext cx="8352441" cy="720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E49CB-A05B-0541-9E5E-DC2D7A1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79" y="4500628"/>
                <a:ext cx="8352441" cy="720390"/>
              </a:xfrm>
              <a:prstGeom prst="rect">
                <a:avLst/>
              </a:prstGeom>
              <a:blipFill>
                <a:blip r:embed="rId3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98CA6A-E80D-E949-92C6-B576B7F5F528}"/>
              </a:ext>
            </a:extLst>
          </p:cNvPr>
          <p:cNvSpPr txBox="1"/>
          <p:nvPr/>
        </p:nvSpPr>
        <p:spPr>
          <a:xfrm>
            <a:off x="1622770" y="5630462"/>
            <a:ext cx="910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eigen vector which can give us the biggest eigen value is so-called optimal pattern (maximize the growth of signals).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CD24E-89AD-294D-A0E0-DED1AF5AD8DA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</p:spTree>
    <p:extLst>
      <p:ext uri="{BB962C8B-B14F-4D97-AF65-F5344CB8AC3E}">
        <p14:creationId xmlns:p14="http://schemas.microsoft.com/office/powerpoint/2010/main" val="1831421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/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E7529A-107F-1A46-B05A-8513919D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08" y="2494319"/>
                <a:ext cx="8352441" cy="1489575"/>
              </a:xfrm>
              <a:prstGeom prst="rect">
                <a:avLst/>
              </a:prstGeom>
              <a:blipFill>
                <a:blip r:embed="rId2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261180-637E-3648-9F78-7817D2C2BDD3}"/>
              </a:ext>
            </a:extLst>
          </p:cNvPr>
          <p:cNvCxnSpPr/>
          <p:nvPr/>
        </p:nvCxnSpPr>
        <p:spPr>
          <a:xfrm>
            <a:off x="5167745" y="2494319"/>
            <a:ext cx="568037" cy="719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92B30E-C7E7-CC4A-9EB2-E2A4C969FEA1}"/>
              </a:ext>
            </a:extLst>
          </p:cNvPr>
          <p:cNvCxnSpPr/>
          <p:nvPr/>
        </p:nvCxnSpPr>
        <p:spPr>
          <a:xfrm>
            <a:off x="5605091" y="3288809"/>
            <a:ext cx="568037" cy="719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E49CB-A05B-0541-9E5E-DC2D7A12711C}"/>
                  </a:ext>
                </a:extLst>
              </p:cNvPr>
              <p:cNvSpPr txBox="1"/>
              <p:nvPr/>
            </p:nvSpPr>
            <p:spPr>
              <a:xfrm>
                <a:off x="1919779" y="4500628"/>
                <a:ext cx="8352441" cy="720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3E49CB-A05B-0541-9E5E-DC2D7A1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79" y="4500628"/>
                <a:ext cx="8352441" cy="720390"/>
              </a:xfrm>
              <a:prstGeom prst="rect">
                <a:avLst/>
              </a:prstGeom>
              <a:blipFill>
                <a:blip r:embed="rId3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4C218D1-8E96-AB4F-94C3-5D956288146A}"/>
              </a:ext>
            </a:extLst>
          </p:cNvPr>
          <p:cNvSpPr/>
          <p:nvPr/>
        </p:nvSpPr>
        <p:spPr>
          <a:xfrm>
            <a:off x="3352800" y="2494319"/>
            <a:ext cx="1149927" cy="719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775140-A07E-B241-A0D1-5D5DAF2BBAA7}"/>
              </a:ext>
            </a:extLst>
          </p:cNvPr>
          <p:cNvCxnSpPr>
            <a:stCxn id="2" idx="1"/>
          </p:cNvCxnSpPr>
          <p:nvPr/>
        </p:nvCxnSpPr>
        <p:spPr>
          <a:xfrm flipH="1">
            <a:off x="2826327" y="2854287"/>
            <a:ext cx="526473" cy="5747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D39B33-19A3-494D-818F-66D88011C578}"/>
              </a:ext>
            </a:extLst>
          </p:cNvPr>
          <p:cNvSpPr txBox="1"/>
          <p:nvPr/>
        </p:nvSpPr>
        <p:spPr>
          <a:xfrm>
            <a:off x="404780" y="3177473"/>
            <a:ext cx="259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force the final pattern to be a certain pattern.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F18AD-6E60-504C-B7A8-BEE668F05C11}"/>
              </a:ext>
            </a:extLst>
          </p:cNvPr>
          <p:cNvSpPr txBox="1"/>
          <p:nvPr/>
        </p:nvSpPr>
        <p:spPr>
          <a:xfrm>
            <a:off x="304800" y="201420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derive the optimal initial pattern</a:t>
            </a:r>
          </a:p>
        </p:txBody>
      </p:sp>
    </p:spTree>
    <p:extLst>
      <p:ext uri="{BB962C8B-B14F-4D97-AF65-F5344CB8AC3E}">
        <p14:creationId xmlns:p14="http://schemas.microsoft.com/office/powerpoint/2010/main" val="860207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2B705D-F35C-6842-A3CF-E23F26F3FB71}"/>
              </a:ext>
            </a:extLst>
          </p:cNvPr>
          <p:cNvSpPr txBox="1"/>
          <p:nvPr/>
        </p:nvSpPr>
        <p:spPr>
          <a:xfrm>
            <a:off x="3482592" y="2659559"/>
            <a:ext cx="47744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75000"/>
                  </a:schemeClr>
                </a:solidFill>
              </a:rPr>
              <a:t>Part  I: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Model Setup</a:t>
            </a:r>
          </a:p>
          <a:p>
            <a:r>
              <a:rPr lang="en-US" sz="4400" b="1" dirty="0"/>
              <a:t>Part II: </a:t>
            </a:r>
            <a:r>
              <a:rPr lang="en-US" sz="44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9587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AECDBFE7-B325-D64A-9426-53220D0E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47" y="1322172"/>
            <a:ext cx="5178031" cy="4689389"/>
          </a:xfrm>
          <a:prstGeom prst="rect">
            <a:avLst/>
          </a:prstGeom>
        </p:spPr>
      </p:pic>
      <p:pic>
        <p:nvPicPr>
          <p:cNvPr id="12" name="Picture 11" descr="Diagram, venn diagram&#10;&#10;Description automatically generated">
            <a:extLst>
              <a:ext uri="{FF2B5EF4-FFF2-40B4-BE49-F238E27FC236}">
                <a16:creationId xmlns:a16="http://schemas.microsoft.com/office/drawing/2014/main" id="{4BC8EBA6-6BC8-1844-A9BD-2F74FBD84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9" t="4147" r="14520" b="8410"/>
          <a:stretch/>
        </p:blipFill>
        <p:spPr>
          <a:xfrm>
            <a:off x="6493289" y="1156054"/>
            <a:ext cx="4850390" cy="47319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</p:spTree>
    <p:extLst>
      <p:ext uri="{BB962C8B-B14F-4D97-AF65-F5344CB8AC3E}">
        <p14:creationId xmlns:p14="http://schemas.microsoft.com/office/powerpoint/2010/main" val="381851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942FF9-C338-6546-A49A-55416791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8630" b="8628"/>
          <a:stretch/>
        </p:blipFill>
        <p:spPr>
          <a:xfrm>
            <a:off x="415637" y="942110"/>
            <a:ext cx="6919686" cy="518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/>
              <p:nvPr/>
            </p:nvSpPr>
            <p:spPr>
              <a:xfrm>
                <a:off x="7716981" y="1741394"/>
                <a:ext cx="4059381" cy="3529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4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4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400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4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  <m: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𝑀𝑀</m:t>
                                                </m:r>
                                                <m: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𝑅𝑀𝑀</m:t>
                                                </m:r>
                                                <m:r>
                                                  <a:rPr lang="en-US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981" y="1741394"/>
                <a:ext cx="4059381" cy="3529941"/>
              </a:xfrm>
              <a:prstGeom prst="rect">
                <a:avLst/>
              </a:prstGeom>
              <a:blipFill>
                <a:blip r:embed="rId3"/>
                <a:stretch>
                  <a:fillRect b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BF52105-8B96-EA4F-A2F7-40B3042D8C5F}"/>
              </a:ext>
            </a:extLst>
          </p:cNvPr>
          <p:cNvSpPr/>
          <p:nvPr/>
        </p:nvSpPr>
        <p:spPr>
          <a:xfrm>
            <a:off x="2424545" y="1163782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NPO-WP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88DE45-0D8B-2B4F-B491-71D49307AEDF}"/>
              </a:ext>
            </a:extLst>
          </p:cNvPr>
          <p:cNvSpPr/>
          <p:nvPr/>
        </p:nvSpPr>
        <p:spPr>
          <a:xfrm>
            <a:off x="2424545" y="2133601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196F3-F6F7-7D49-8C76-C200EB08B4C3}"/>
              </a:ext>
            </a:extLst>
          </p:cNvPr>
          <p:cNvSpPr txBox="1"/>
          <p:nvPr/>
        </p:nvSpPr>
        <p:spPr>
          <a:xfrm>
            <a:off x="8775700" y="6488668"/>
            <a:ext cx="203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(DATA: ERA-Interim)</a:t>
            </a:r>
          </a:p>
        </p:txBody>
      </p:sp>
    </p:spTree>
    <p:extLst>
      <p:ext uri="{BB962C8B-B14F-4D97-AF65-F5344CB8AC3E}">
        <p14:creationId xmlns:p14="http://schemas.microsoft.com/office/powerpoint/2010/main" val="830046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942FF9-C338-6546-A49A-55416791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8630" b="8628"/>
          <a:stretch/>
        </p:blipFill>
        <p:spPr>
          <a:xfrm>
            <a:off x="415637" y="942110"/>
            <a:ext cx="6919686" cy="518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/>
              <p:nvPr/>
            </p:nvSpPr>
            <p:spPr>
              <a:xfrm>
                <a:off x="6988959" y="3178967"/>
                <a:ext cx="405938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959" y="3178967"/>
                <a:ext cx="4059381" cy="707886"/>
              </a:xfrm>
              <a:prstGeom prst="rect">
                <a:avLst/>
              </a:prstGeom>
              <a:blipFill>
                <a:blip r:embed="rId3"/>
                <a:stretch>
                  <a:fillRect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3F38736-B7D4-854E-9052-259E7FFE8489}"/>
              </a:ext>
            </a:extLst>
          </p:cNvPr>
          <p:cNvSpPr/>
          <p:nvPr/>
        </p:nvSpPr>
        <p:spPr>
          <a:xfrm>
            <a:off x="2424545" y="1163782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NPO-WP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AB095-6689-B649-9731-8316F0B8B458}"/>
              </a:ext>
            </a:extLst>
          </p:cNvPr>
          <p:cNvSpPr/>
          <p:nvPr/>
        </p:nvSpPr>
        <p:spPr>
          <a:xfrm>
            <a:off x="2424545" y="2133601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PNA</a:t>
            </a:r>
          </a:p>
        </p:txBody>
      </p:sp>
    </p:spTree>
    <p:extLst>
      <p:ext uri="{BB962C8B-B14F-4D97-AF65-F5344CB8AC3E}">
        <p14:creationId xmlns:p14="http://schemas.microsoft.com/office/powerpoint/2010/main" val="3568091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942FF9-C338-6546-A49A-55416791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8630" b="8628"/>
          <a:stretch/>
        </p:blipFill>
        <p:spPr>
          <a:xfrm>
            <a:off x="415637" y="942110"/>
            <a:ext cx="6919686" cy="518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/>
              <p:nvPr/>
            </p:nvSpPr>
            <p:spPr>
              <a:xfrm>
                <a:off x="6988959" y="3178967"/>
                <a:ext cx="405938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45711E-79A9-8149-A178-7D326B328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959" y="3178967"/>
                <a:ext cx="4059381" cy="707886"/>
              </a:xfrm>
              <a:prstGeom prst="rect">
                <a:avLst/>
              </a:prstGeom>
              <a:blipFill>
                <a:blip r:embed="rId3"/>
                <a:stretch>
                  <a:fillRect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78A092-FF73-8645-A608-8513A6CFF7EB}"/>
              </a:ext>
            </a:extLst>
          </p:cNvPr>
          <p:cNvCxnSpPr/>
          <p:nvPr/>
        </p:nvCxnSpPr>
        <p:spPr>
          <a:xfrm>
            <a:off x="9462655" y="3886853"/>
            <a:ext cx="6234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C72090A-3675-0248-AEAC-C9613A6D71D0}"/>
              </a:ext>
            </a:extLst>
          </p:cNvPr>
          <p:cNvSpPr/>
          <p:nvPr/>
        </p:nvSpPr>
        <p:spPr>
          <a:xfrm>
            <a:off x="2424545" y="1163782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NPO-WP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A036E-9BDC-E84B-A3CE-A7AB6B84242A}"/>
              </a:ext>
            </a:extLst>
          </p:cNvPr>
          <p:cNvSpPr/>
          <p:nvPr/>
        </p:nvSpPr>
        <p:spPr>
          <a:xfrm>
            <a:off x="2424545" y="2133601"/>
            <a:ext cx="1011382" cy="332509"/>
          </a:xfrm>
          <a:prstGeom prst="rect">
            <a:avLst/>
          </a:prstGeom>
          <a:solidFill>
            <a:schemeClr val="bg1">
              <a:alpha val="798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DA593-D64D-3748-8AAF-52E5F93D58FC}"/>
              </a:ext>
            </a:extLst>
          </p:cNvPr>
          <p:cNvSpPr txBox="1"/>
          <p:nvPr/>
        </p:nvSpPr>
        <p:spPr>
          <a:xfrm>
            <a:off x="7167831" y="4351341"/>
            <a:ext cx="502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the optimal initial pattern favoring the growth of different extratropical modes? </a:t>
            </a:r>
          </a:p>
        </p:txBody>
      </p:sp>
    </p:spTree>
    <p:extLst>
      <p:ext uri="{BB962C8B-B14F-4D97-AF65-F5344CB8AC3E}">
        <p14:creationId xmlns:p14="http://schemas.microsoft.com/office/powerpoint/2010/main" val="406501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B21B914-368F-7A48-ADC1-2A3C1465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40" y="102206"/>
            <a:ext cx="8715085" cy="66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48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C645248-3368-2D43-8434-B14EEFD7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39" y="318654"/>
            <a:ext cx="8410859" cy="63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13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AF4A635-A0EB-BA4B-AF62-2E668197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43" y="394850"/>
            <a:ext cx="8508006" cy="63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69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41F038E0-0F07-6A43-81F7-C38971BC3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10556" r="50310" b="72962"/>
          <a:stretch/>
        </p:blipFill>
        <p:spPr bwMode="auto">
          <a:xfrm>
            <a:off x="76200" y="774700"/>
            <a:ext cx="2410324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C53A19-5899-2248-A4A7-19270793F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27037" r="50310" b="57427"/>
          <a:stretch/>
        </p:blipFill>
        <p:spPr bwMode="auto">
          <a:xfrm>
            <a:off x="2486524" y="863600"/>
            <a:ext cx="2410324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390FCB-D279-524C-8C22-F1F31B20D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42437" r="50310" b="42027"/>
          <a:stretch/>
        </p:blipFill>
        <p:spPr bwMode="auto">
          <a:xfrm>
            <a:off x="4865438" y="863600"/>
            <a:ext cx="2410324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FFDB20B-1B97-7E43-8AAF-66602DBE9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57974" r="50310" b="26490"/>
          <a:stretch/>
        </p:blipFill>
        <p:spPr bwMode="auto">
          <a:xfrm>
            <a:off x="7275762" y="863600"/>
            <a:ext cx="2410324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197ACA3-899F-A345-BA59-746973003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73780" r="50310" b="9468"/>
          <a:stretch/>
        </p:blipFill>
        <p:spPr bwMode="auto">
          <a:xfrm>
            <a:off x="9686086" y="863600"/>
            <a:ext cx="2410324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9259A4F-7F00-114F-88F3-FEDDABFB8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8" t="10556" r="8728" b="72962"/>
          <a:stretch/>
        </p:blipFill>
        <p:spPr bwMode="auto">
          <a:xfrm>
            <a:off x="276724" y="3048001"/>
            <a:ext cx="22098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5CABF42-DBFC-1145-A2DE-F88880441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7" t="27037" r="8919" b="57427"/>
          <a:stretch/>
        </p:blipFill>
        <p:spPr bwMode="auto">
          <a:xfrm>
            <a:off x="2687048" y="3092451"/>
            <a:ext cx="22098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8B7517F-7950-354C-AB85-95436BF2F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8" t="42437" r="8029" b="42027"/>
          <a:stretch/>
        </p:blipFill>
        <p:spPr bwMode="auto">
          <a:xfrm>
            <a:off x="5097372" y="3092451"/>
            <a:ext cx="22098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A321EB5-3DA5-044A-8748-9E63C2281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3" t="57974" r="8944" b="26490"/>
          <a:stretch/>
        </p:blipFill>
        <p:spPr bwMode="auto">
          <a:xfrm>
            <a:off x="7507696" y="3092451"/>
            <a:ext cx="22098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4AF67F5-DD93-6249-83C1-1A2CD2ED6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7" t="73780" r="8409" b="9468"/>
          <a:stretch/>
        </p:blipFill>
        <p:spPr bwMode="auto">
          <a:xfrm>
            <a:off x="9886610" y="3092451"/>
            <a:ext cx="22098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B99A01-789A-5940-B74B-AC8A45B1A05F}"/>
              </a:ext>
            </a:extLst>
          </p:cNvPr>
          <p:cNvSpPr/>
          <p:nvPr/>
        </p:nvSpPr>
        <p:spPr>
          <a:xfrm>
            <a:off x="814532" y="546664"/>
            <a:ext cx="1282700" cy="31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80EE97-72E3-FC4A-B9A4-08772C686774}"/>
              </a:ext>
            </a:extLst>
          </p:cNvPr>
          <p:cNvSpPr/>
          <p:nvPr/>
        </p:nvSpPr>
        <p:spPr>
          <a:xfrm>
            <a:off x="3215409" y="546664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CEB171-0F63-2B4D-95FD-7562B6BDD920}"/>
              </a:ext>
            </a:extLst>
          </p:cNvPr>
          <p:cNvSpPr/>
          <p:nvPr/>
        </p:nvSpPr>
        <p:spPr>
          <a:xfrm>
            <a:off x="5605594" y="546100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2C423-50D6-B444-B5DE-E61A6541D827}"/>
              </a:ext>
            </a:extLst>
          </p:cNvPr>
          <p:cNvSpPr/>
          <p:nvPr/>
        </p:nvSpPr>
        <p:spPr>
          <a:xfrm>
            <a:off x="8004647" y="546100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FA0525-C9AB-894B-B186-4D5DD72CE446}"/>
              </a:ext>
            </a:extLst>
          </p:cNvPr>
          <p:cNvSpPr/>
          <p:nvPr/>
        </p:nvSpPr>
        <p:spPr>
          <a:xfrm>
            <a:off x="10414971" y="546100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AA7901-73F0-364E-AB2C-1ECEEB349F31}"/>
              </a:ext>
            </a:extLst>
          </p:cNvPr>
          <p:cNvSpPr/>
          <p:nvPr/>
        </p:nvSpPr>
        <p:spPr>
          <a:xfrm>
            <a:off x="814532" y="2775515"/>
            <a:ext cx="1282700" cy="31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0CA7F7-0C31-554D-895E-DE1425678FAE}"/>
              </a:ext>
            </a:extLst>
          </p:cNvPr>
          <p:cNvSpPr/>
          <p:nvPr/>
        </p:nvSpPr>
        <p:spPr>
          <a:xfrm>
            <a:off x="3215409" y="2775515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9179FF-80A1-3149-A2EB-C5A57479B2E5}"/>
              </a:ext>
            </a:extLst>
          </p:cNvPr>
          <p:cNvSpPr/>
          <p:nvPr/>
        </p:nvSpPr>
        <p:spPr>
          <a:xfrm>
            <a:off x="5605594" y="2774951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137847-BE5D-FA44-8CC4-3835965316CE}"/>
              </a:ext>
            </a:extLst>
          </p:cNvPr>
          <p:cNvSpPr/>
          <p:nvPr/>
        </p:nvSpPr>
        <p:spPr>
          <a:xfrm>
            <a:off x="8004647" y="2774951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5CF7BE-D6B8-774B-8CD9-226755DEED82}"/>
              </a:ext>
            </a:extLst>
          </p:cNvPr>
          <p:cNvSpPr/>
          <p:nvPr/>
        </p:nvSpPr>
        <p:spPr>
          <a:xfrm>
            <a:off x="10414971" y="2774951"/>
            <a:ext cx="128270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EOF10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46968-9350-E64A-B751-9F33C2D97317}"/>
              </a:ext>
            </a:extLst>
          </p:cNvPr>
          <p:cNvSpPr txBox="1"/>
          <p:nvPr/>
        </p:nvSpPr>
        <p:spPr>
          <a:xfrm>
            <a:off x="1898926" y="5365752"/>
            <a:ext cx="826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EOF2 (PNA) is the mode strongly driven by MJO forcing</a:t>
            </a:r>
          </a:p>
        </p:txBody>
      </p:sp>
    </p:spTree>
    <p:extLst>
      <p:ext uri="{BB962C8B-B14F-4D97-AF65-F5344CB8AC3E}">
        <p14:creationId xmlns:p14="http://schemas.microsoft.com/office/powerpoint/2010/main" val="1403065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B98B77-8B32-AC4A-AD24-1E876D4ED9F6}"/>
              </a:ext>
            </a:extLst>
          </p:cNvPr>
          <p:cNvSpPr txBox="1"/>
          <p:nvPr/>
        </p:nvSpPr>
        <p:spPr>
          <a:xfrm>
            <a:off x="596901" y="1701800"/>
            <a:ext cx="1145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Questions: </a:t>
            </a:r>
          </a:p>
          <a:p>
            <a:endParaRPr lang="en-US" sz="3200" dirty="0"/>
          </a:p>
          <a:p>
            <a:r>
              <a:rPr lang="en-US" sz="3200" dirty="0"/>
              <a:t>With the conclusion above, maybe we can hypothesize that the </a:t>
            </a:r>
            <a:r>
              <a:rPr lang="en-US" sz="3200" dirty="0" err="1"/>
              <a:t>subseasonal</a:t>
            </a:r>
            <a:r>
              <a:rPr lang="en-US" sz="3200" dirty="0"/>
              <a:t> forecasts of extreme events mostly benefit from MJO-PNA teleconnection?</a:t>
            </a:r>
          </a:p>
        </p:txBody>
      </p:sp>
    </p:spTree>
    <p:extLst>
      <p:ext uri="{BB962C8B-B14F-4D97-AF65-F5344CB8AC3E}">
        <p14:creationId xmlns:p14="http://schemas.microsoft.com/office/powerpoint/2010/main" val="1720630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8F1A5498-8C82-494C-82C4-091F2EDE9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 b="8519"/>
          <a:stretch/>
        </p:blipFill>
        <p:spPr bwMode="auto">
          <a:xfrm>
            <a:off x="1197768" y="241300"/>
            <a:ext cx="9796463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6B4465-9A47-7E48-8A21-7E34A4047A5E}"/>
              </a:ext>
            </a:extLst>
          </p:cNvPr>
          <p:cNvSpPr txBox="1"/>
          <p:nvPr/>
        </p:nvSpPr>
        <p:spPr>
          <a:xfrm>
            <a:off x="2330353" y="5892800"/>
            <a:ext cx="7531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Regressed atmospheric rivers frequency with Z500</a:t>
            </a:r>
          </a:p>
        </p:txBody>
      </p:sp>
    </p:spTree>
    <p:extLst>
      <p:ext uri="{BB962C8B-B14F-4D97-AF65-F5344CB8AC3E}">
        <p14:creationId xmlns:p14="http://schemas.microsoft.com/office/powerpoint/2010/main" val="4241091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07CE7-9EC3-E742-A371-5D0A717A25C8}"/>
              </a:ext>
            </a:extLst>
          </p:cNvPr>
          <p:cNvSpPr txBox="1"/>
          <p:nvPr/>
        </p:nvSpPr>
        <p:spPr>
          <a:xfrm>
            <a:off x="3865966" y="1866900"/>
            <a:ext cx="446006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Using LIM to predict Z500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229787C-4E26-F345-B513-2B292660F25B}"/>
              </a:ext>
            </a:extLst>
          </p:cNvPr>
          <p:cNvSpPr/>
          <p:nvPr/>
        </p:nvSpPr>
        <p:spPr>
          <a:xfrm>
            <a:off x="5759448" y="2914938"/>
            <a:ext cx="673100" cy="419100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6DA84-C903-CF4B-9B95-737507E743C7}"/>
              </a:ext>
            </a:extLst>
          </p:cNvPr>
          <p:cNvSpPr txBox="1"/>
          <p:nvPr/>
        </p:nvSpPr>
        <p:spPr>
          <a:xfrm>
            <a:off x="2349909" y="3797301"/>
            <a:ext cx="749217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Using Z500 to predict hydrological extremes</a:t>
            </a:r>
          </a:p>
        </p:txBody>
      </p:sp>
    </p:spTree>
    <p:extLst>
      <p:ext uri="{BB962C8B-B14F-4D97-AF65-F5344CB8AC3E}">
        <p14:creationId xmlns:p14="http://schemas.microsoft.com/office/powerpoint/2010/main" val="300197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6277C3-3DD0-304E-9F6A-89CAAA203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7" t="24576" r="28296" b="11919"/>
          <a:stretch/>
        </p:blipFill>
        <p:spPr>
          <a:xfrm>
            <a:off x="3643746" y="1251436"/>
            <a:ext cx="4904508" cy="43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81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>
            <a:extLst>
              <a:ext uri="{FF2B5EF4-FFF2-40B4-BE49-F238E27FC236}">
                <a16:creationId xmlns:a16="http://schemas.microsoft.com/office/drawing/2014/main" id="{E2DDCD4E-FB4B-7441-9B10-CA10B5BD7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r="63334"/>
          <a:stretch/>
        </p:blipFill>
        <p:spPr bwMode="auto">
          <a:xfrm>
            <a:off x="1206500" y="990600"/>
            <a:ext cx="32639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F82FF75-6ED5-494E-8A6A-F6866557B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4" r="5055"/>
          <a:stretch/>
        </p:blipFill>
        <p:spPr bwMode="auto">
          <a:xfrm>
            <a:off x="4470400" y="990600"/>
            <a:ext cx="3695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A3E0C7-762B-AB46-878C-D38C80071E99}"/>
              </a:ext>
            </a:extLst>
          </p:cNvPr>
          <p:cNvSpPr txBox="1"/>
          <p:nvPr/>
        </p:nvSpPr>
        <p:spPr>
          <a:xfrm>
            <a:off x="228600" y="199390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928E0-85D5-EB41-9BA2-1B34F27037A7}"/>
              </a:ext>
            </a:extLst>
          </p:cNvPr>
          <p:cNvSpPr txBox="1"/>
          <p:nvPr/>
        </p:nvSpPr>
        <p:spPr>
          <a:xfrm>
            <a:off x="228599" y="3244334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6B7A3-7530-8645-B186-EF14302C8E7F}"/>
              </a:ext>
            </a:extLst>
          </p:cNvPr>
          <p:cNvSpPr txBox="1"/>
          <p:nvPr/>
        </p:nvSpPr>
        <p:spPr>
          <a:xfrm>
            <a:off x="228598" y="44947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B649B3-3584-494F-9E3A-167EC5ED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27037" r="51167" b="56852"/>
          <a:stretch/>
        </p:blipFill>
        <p:spPr bwMode="auto">
          <a:xfrm>
            <a:off x="8064499" y="1626116"/>
            <a:ext cx="4127501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51CA4F-D255-8948-8861-F2B0A03DD22D}"/>
              </a:ext>
            </a:extLst>
          </p:cNvPr>
          <p:cNvSpPr/>
          <p:nvPr/>
        </p:nvSpPr>
        <p:spPr>
          <a:xfrm>
            <a:off x="1206500" y="2731016"/>
            <a:ext cx="6464960" cy="2755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05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>
            <a:extLst>
              <a:ext uri="{FF2B5EF4-FFF2-40B4-BE49-F238E27FC236}">
                <a16:creationId xmlns:a16="http://schemas.microsoft.com/office/drawing/2014/main" id="{E2DDCD4E-FB4B-7441-9B10-CA10B5BD7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r="63334"/>
          <a:stretch/>
        </p:blipFill>
        <p:spPr bwMode="auto">
          <a:xfrm>
            <a:off x="1206500" y="990600"/>
            <a:ext cx="32639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F82FF75-6ED5-494E-8A6A-F6866557B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4" r="5055"/>
          <a:stretch/>
        </p:blipFill>
        <p:spPr bwMode="auto">
          <a:xfrm>
            <a:off x="4470400" y="990600"/>
            <a:ext cx="3695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A3E0C7-762B-AB46-878C-D38C80071E99}"/>
              </a:ext>
            </a:extLst>
          </p:cNvPr>
          <p:cNvSpPr txBox="1"/>
          <p:nvPr/>
        </p:nvSpPr>
        <p:spPr>
          <a:xfrm>
            <a:off x="228600" y="199390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928E0-85D5-EB41-9BA2-1B34F27037A7}"/>
              </a:ext>
            </a:extLst>
          </p:cNvPr>
          <p:cNvSpPr txBox="1"/>
          <p:nvPr/>
        </p:nvSpPr>
        <p:spPr>
          <a:xfrm>
            <a:off x="228599" y="3244334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6B7A3-7530-8645-B186-EF14302C8E7F}"/>
              </a:ext>
            </a:extLst>
          </p:cNvPr>
          <p:cNvSpPr txBox="1"/>
          <p:nvPr/>
        </p:nvSpPr>
        <p:spPr>
          <a:xfrm>
            <a:off x="228598" y="44947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B649B3-3584-494F-9E3A-167EC5ED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27037" r="51167" b="56852"/>
          <a:stretch/>
        </p:blipFill>
        <p:spPr bwMode="auto">
          <a:xfrm>
            <a:off x="8064499" y="1626116"/>
            <a:ext cx="4127501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529431-2831-764F-8B57-38AE4B192254}"/>
              </a:ext>
            </a:extLst>
          </p:cNvPr>
          <p:cNvSpPr/>
          <p:nvPr/>
        </p:nvSpPr>
        <p:spPr>
          <a:xfrm>
            <a:off x="1206500" y="4034588"/>
            <a:ext cx="6464960" cy="145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8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>
            <a:extLst>
              <a:ext uri="{FF2B5EF4-FFF2-40B4-BE49-F238E27FC236}">
                <a16:creationId xmlns:a16="http://schemas.microsoft.com/office/drawing/2014/main" id="{E2DDCD4E-FB4B-7441-9B10-CA10B5BD7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r="63334"/>
          <a:stretch/>
        </p:blipFill>
        <p:spPr bwMode="auto">
          <a:xfrm>
            <a:off x="1206500" y="990600"/>
            <a:ext cx="32639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F82FF75-6ED5-494E-8A6A-F6866557B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4" r="5055"/>
          <a:stretch/>
        </p:blipFill>
        <p:spPr bwMode="auto">
          <a:xfrm>
            <a:off x="4470400" y="990600"/>
            <a:ext cx="3695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A3E0C7-762B-AB46-878C-D38C80071E99}"/>
              </a:ext>
            </a:extLst>
          </p:cNvPr>
          <p:cNvSpPr txBox="1"/>
          <p:nvPr/>
        </p:nvSpPr>
        <p:spPr>
          <a:xfrm>
            <a:off x="228600" y="199390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928E0-85D5-EB41-9BA2-1B34F27037A7}"/>
              </a:ext>
            </a:extLst>
          </p:cNvPr>
          <p:cNvSpPr txBox="1"/>
          <p:nvPr/>
        </p:nvSpPr>
        <p:spPr>
          <a:xfrm>
            <a:off x="228599" y="3244334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6B7A3-7530-8645-B186-EF14302C8E7F}"/>
              </a:ext>
            </a:extLst>
          </p:cNvPr>
          <p:cNvSpPr txBox="1"/>
          <p:nvPr/>
        </p:nvSpPr>
        <p:spPr>
          <a:xfrm>
            <a:off x="228598" y="44947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B649B3-3584-494F-9E3A-167EC5ED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27037" r="51167" b="56852"/>
          <a:stretch/>
        </p:blipFill>
        <p:spPr bwMode="auto">
          <a:xfrm>
            <a:off x="8064499" y="1626116"/>
            <a:ext cx="4127501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F2A1C8-7447-3944-9267-BB4E4F5C04F8}"/>
              </a:ext>
            </a:extLst>
          </p:cNvPr>
          <p:cNvCxnSpPr>
            <a:cxnSpLocks/>
            <a:stCxn id="48134" idx="2"/>
          </p:cNvCxnSpPr>
          <p:nvPr/>
        </p:nvCxnSpPr>
        <p:spPr>
          <a:xfrm flipH="1" flipV="1">
            <a:off x="2437398" y="5037222"/>
            <a:ext cx="401052" cy="830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BA5D52-95AA-2443-BC42-798D549BF491}"/>
              </a:ext>
            </a:extLst>
          </p:cNvPr>
          <p:cNvCxnSpPr>
            <a:cxnSpLocks/>
            <a:stCxn id="48134" idx="2"/>
          </p:cNvCxnSpPr>
          <p:nvPr/>
        </p:nvCxnSpPr>
        <p:spPr>
          <a:xfrm flipV="1">
            <a:off x="2838450" y="4740444"/>
            <a:ext cx="289430" cy="1126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D5EDA-1F39-EB4A-BCC6-43C9AD635B0D}"/>
              </a:ext>
            </a:extLst>
          </p:cNvPr>
          <p:cNvCxnSpPr>
            <a:cxnSpLocks/>
            <a:stCxn id="48134" idx="2"/>
          </p:cNvCxnSpPr>
          <p:nvPr/>
        </p:nvCxnSpPr>
        <p:spPr>
          <a:xfrm flipV="1">
            <a:off x="2838450" y="5237748"/>
            <a:ext cx="626645" cy="6296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79B554-827F-7C47-87FC-E477F29AB8B4}"/>
              </a:ext>
            </a:extLst>
          </p:cNvPr>
          <p:cNvSpPr txBox="1"/>
          <p:nvPr/>
        </p:nvSpPr>
        <p:spPr>
          <a:xfrm>
            <a:off x="1363578" y="5867400"/>
            <a:ext cx="7018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regions showing the significant prediction skills are the PNA regions. </a:t>
            </a:r>
          </a:p>
        </p:txBody>
      </p:sp>
    </p:spTree>
    <p:extLst>
      <p:ext uri="{BB962C8B-B14F-4D97-AF65-F5344CB8AC3E}">
        <p14:creationId xmlns:p14="http://schemas.microsoft.com/office/powerpoint/2010/main" val="1006859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>
            <a:extLst>
              <a:ext uri="{FF2B5EF4-FFF2-40B4-BE49-F238E27FC236}">
                <a16:creationId xmlns:a16="http://schemas.microsoft.com/office/drawing/2014/main" id="{E2DDCD4E-FB4B-7441-9B10-CA10B5BD7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6" r="63334"/>
          <a:stretch/>
        </p:blipFill>
        <p:spPr bwMode="auto">
          <a:xfrm>
            <a:off x="1206500" y="990600"/>
            <a:ext cx="32639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F82FF75-6ED5-494E-8A6A-F6866557B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4" r="5055"/>
          <a:stretch/>
        </p:blipFill>
        <p:spPr bwMode="auto">
          <a:xfrm>
            <a:off x="4470400" y="990600"/>
            <a:ext cx="3695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A3E0C7-762B-AB46-878C-D38C80071E99}"/>
              </a:ext>
            </a:extLst>
          </p:cNvPr>
          <p:cNvSpPr txBox="1"/>
          <p:nvPr/>
        </p:nvSpPr>
        <p:spPr>
          <a:xfrm>
            <a:off x="228600" y="199390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928E0-85D5-EB41-9BA2-1B34F27037A7}"/>
              </a:ext>
            </a:extLst>
          </p:cNvPr>
          <p:cNvSpPr txBox="1"/>
          <p:nvPr/>
        </p:nvSpPr>
        <p:spPr>
          <a:xfrm>
            <a:off x="228599" y="3244334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6B7A3-7530-8645-B186-EF14302C8E7F}"/>
              </a:ext>
            </a:extLst>
          </p:cNvPr>
          <p:cNvSpPr txBox="1"/>
          <p:nvPr/>
        </p:nvSpPr>
        <p:spPr>
          <a:xfrm>
            <a:off x="228598" y="44947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B649B3-3584-494F-9E3A-167EC5EDE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t="27037" r="51167" b="56852"/>
          <a:stretch/>
        </p:blipFill>
        <p:spPr bwMode="auto">
          <a:xfrm>
            <a:off x="8064499" y="1626116"/>
            <a:ext cx="4127501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F2A1C8-7447-3944-9267-BB4E4F5C04F8}"/>
              </a:ext>
            </a:extLst>
          </p:cNvPr>
          <p:cNvCxnSpPr>
            <a:cxnSpLocks/>
          </p:cNvCxnSpPr>
          <p:nvPr/>
        </p:nvCxnSpPr>
        <p:spPr>
          <a:xfrm flipV="1">
            <a:off x="5017166" y="4989096"/>
            <a:ext cx="1868240" cy="878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BA5D52-95AA-2443-BC42-798D549BF491}"/>
              </a:ext>
            </a:extLst>
          </p:cNvPr>
          <p:cNvCxnSpPr>
            <a:cxnSpLocks/>
          </p:cNvCxnSpPr>
          <p:nvPr/>
        </p:nvCxnSpPr>
        <p:spPr>
          <a:xfrm flipV="1">
            <a:off x="5017166" y="4740444"/>
            <a:ext cx="289430" cy="1126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D5EDA-1F39-EB4A-BCC6-43C9AD635B0D}"/>
              </a:ext>
            </a:extLst>
          </p:cNvPr>
          <p:cNvCxnSpPr>
            <a:cxnSpLocks/>
          </p:cNvCxnSpPr>
          <p:nvPr/>
        </p:nvCxnSpPr>
        <p:spPr>
          <a:xfrm flipV="1">
            <a:off x="5017166" y="5137485"/>
            <a:ext cx="771360" cy="729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79B554-827F-7C47-87FC-E477F29AB8B4}"/>
              </a:ext>
            </a:extLst>
          </p:cNvPr>
          <p:cNvSpPr txBox="1"/>
          <p:nvPr/>
        </p:nvSpPr>
        <p:spPr>
          <a:xfrm>
            <a:off x="1363578" y="5867400"/>
            <a:ext cx="851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regions showing the significant prediction skills in AR are regions influenced by PNA. </a:t>
            </a:r>
          </a:p>
        </p:txBody>
      </p:sp>
    </p:spTree>
    <p:extLst>
      <p:ext uri="{BB962C8B-B14F-4D97-AF65-F5344CB8AC3E}">
        <p14:creationId xmlns:p14="http://schemas.microsoft.com/office/powerpoint/2010/main" val="2192075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98B77-8B32-AC4A-AD24-1E876D4ED9F6}"/>
                  </a:ext>
                </a:extLst>
              </p:cNvPr>
              <p:cNvSpPr txBox="1"/>
              <p:nvPr/>
            </p:nvSpPr>
            <p:spPr>
              <a:xfrm>
                <a:off x="524712" y="891674"/>
                <a:ext cx="11455400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Conclusions:</a:t>
                </a:r>
              </a:p>
              <a:p>
                <a:endParaRPr lang="en-US" sz="3200" dirty="0"/>
              </a:p>
              <a:p>
                <a:pPr marL="514350" indent="-514350">
                  <a:buAutoNum type="arabicPeriod"/>
                </a:pPr>
                <a:r>
                  <a:rPr lang="en-US" sz="3200" dirty="0"/>
                  <a:t>PNA is one of a few extratropical modes strongly driven by tropical forcing</a:t>
                </a:r>
              </a:p>
              <a:p>
                <a:pPr marL="514350" indent="-514350">
                  <a:buAutoNum type="arabicPeriod"/>
                </a:pPr>
                <a:endParaRPr lang="en-US" sz="3200" dirty="0"/>
              </a:p>
              <a:p>
                <a:pPr marL="514350" indent="-514350">
                  <a:buAutoNum type="arabicPeriod"/>
                </a:pPr>
                <a:r>
                  <a:rPr lang="en-US" sz="3200" dirty="0"/>
                  <a:t>The prediction skills of AR  at a lead time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200" dirty="0"/>
                  <a:t> 3 weeks are dominated MJO-PNA signals.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98B77-8B32-AC4A-AD24-1E876D4ED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12" y="891674"/>
                <a:ext cx="11455400" cy="4031873"/>
              </a:xfrm>
              <a:prstGeom prst="rect">
                <a:avLst/>
              </a:prstGeom>
              <a:blipFill>
                <a:blip r:embed="rId2"/>
                <a:stretch>
                  <a:fillRect l="-1440" t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681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B98B77-8B32-AC4A-AD24-1E876D4ED9F6}"/>
              </a:ext>
            </a:extLst>
          </p:cNvPr>
          <p:cNvSpPr txBox="1"/>
          <p:nvPr/>
        </p:nvSpPr>
        <p:spPr>
          <a:xfrm>
            <a:off x="524712" y="891674"/>
            <a:ext cx="11455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Caveats</a:t>
            </a:r>
          </a:p>
          <a:p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Time-dependent basic states (nonlinearity) are important 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52B267C0-CA37-4646-99C6-441BCD594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9" b="7303"/>
          <a:stretch/>
        </p:blipFill>
        <p:spPr>
          <a:xfrm>
            <a:off x="2109356" y="2660073"/>
            <a:ext cx="7564581" cy="3539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94E2C-D8AA-4146-B21F-DEDF7FC9B664}"/>
              </a:ext>
            </a:extLst>
          </p:cNvPr>
          <p:cNvSpPr txBox="1"/>
          <p:nvPr/>
        </p:nvSpPr>
        <p:spPr>
          <a:xfrm>
            <a:off x="6211457" y="436633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A75370-B08A-9344-AB0D-B1FFF6D102C1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339281"/>
            <a:ext cx="132165" cy="103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D6AD2F-157C-144D-B3B3-245A19B6F5FF}"/>
              </a:ext>
            </a:extLst>
          </p:cNvPr>
          <p:cNvSpPr txBox="1"/>
          <p:nvPr/>
        </p:nvSpPr>
        <p:spPr>
          <a:xfrm>
            <a:off x="5401188" y="478573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0033BE-9156-5649-B682-C0FEDBC4EBA7}"/>
              </a:ext>
            </a:extLst>
          </p:cNvPr>
          <p:cNvCxnSpPr>
            <a:cxnSpLocks/>
          </p:cNvCxnSpPr>
          <p:nvPr/>
        </p:nvCxnSpPr>
        <p:spPr>
          <a:xfrm flipV="1">
            <a:off x="5745537" y="4551004"/>
            <a:ext cx="235007" cy="363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649B4E-D24D-844F-B4D8-44AB9344FD72}"/>
              </a:ext>
            </a:extLst>
          </p:cNvPr>
          <p:cNvCxnSpPr>
            <a:cxnSpLocks/>
          </p:cNvCxnSpPr>
          <p:nvPr/>
        </p:nvCxnSpPr>
        <p:spPr>
          <a:xfrm>
            <a:off x="4818622" y="4148454"/>
            <a:ext cx="647479" cy="190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12CF232-67A0-A74B-AEE4-84156A4DA201}"/>
              </a:ext>
            </a:extLst>
          </p:cNvPr>
          <p:cNvSpPr txBox="1"/>
          <p:nvPr/>
        </p:nvSpPr>
        <p:spPr>
          <a:xfrm>
            <a:off x="4419154" y="395118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106E31-C085-4846-AA27-5B0AF7A4717E}"/>
              </a:ext>
            </a:extLst>
          </p:cNvPr>
          <p:cNvCxnSpPr>
            <a:cxnSpLocks/>
          </p:cNvCxnSpPr>
          <p:nvPr/>
        </p:nvCxnSpPr>
        <p:spPr>
          <a:xfrm flipH="1">
            <a:off x="6017487" y="3248446"/>
            <a:ext cx="393704" cy="324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5F27B-E093-514F-B902-B292AB5D8F99}"/>
              </a:ext>
            </a:extLst>
          </p:cNvPr>
          <p:cNvSpPr txBox="1"/>
          <p:nvPr/>
        </p:nvSpPr>
        <p:spPr>
          <a:xfrm>
            <a:off x="6424149" y="298455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F0D0F6-9FD1-BF48-BF8B-0E1BE4EF182D}"/>
                  </a:ext>
                </a:extLst>
              </p:cNvPr>
              <p:cNvSpPr txBox="1"/>
              <p:nvPr/>
            </p:nvSpPr>
            <p:spPr>
              <a:xfrm>
                <a:off x="10072688" y="2699619"/>
                <a:ext cx="114204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F0D0F6-9FD1-BF48-BF8B-0E1BE4EF1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688" y="2699619"/>
                <a:ext cx="1142044" cy="525913"/>
              </a:xfrm>
              <a:prstGeom prst="rect">
                <a:avLst/>
              </a:prstGeom>
              <a:blipFill>
                <a:blip r:embed="rId3"/>
                <a:stretch>
                  <a:fillRect l="-4348" t="-2381" r="-32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3093F-1FC0-1D4A-9273-D7C20B017CBE}"/>
                  </a:ext>
                </a:extLst>
              </p:cNvPr>
              <p:cNvSpPr txBox="1"/>
              <p:nvPr/>
            </p:nvSpPr>
            <p:spPr>
              <a:xfrm>
                <a:off x="9885650" y="3540424"/>
                <a:ext cx="1516120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3093F-1FC0-1D4A-9273-D7C20B01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50" y="3540424"/>
                <a:ext cx="1516120" cy="461921"/>
              </a:xfrm>
              <a:prstGeom prst="rect">
                <a:avLst/>
              </a:prstGeom>
              <a:blipFill>
                <a:blip r:embed="rId4"/>
                <a:stretch>
                  <a:fillRect l="-3333" t="-2632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ACF684-B198-7E43-8CE9-85244B60CEFA}"/>
                  </a:ext>
                </a:extLst>
              </p:cNvPr>
              <p:cNvSpPr txBox="1"/>
              <p:nvPr/>
            </p:nvSpPr>
            <p:spPr>
              <a:xfrm>
                <a:off x="9885650" y="4227012"/>
                <a:ext cx="1697772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ACF684-B198-7E43-8CE9-85244B60C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50" y="4227012"/>
                <a:ext cx="1697772" cy="461986"/>
              </a:xfrm>
              <a:prstGeom prst="rect">
                <a:avLst/>
              </a:prstGeom>
              <a:blipFill>
                <a:blip r:embed="rId5"/>
                <a:stretch>
                  <a:fillRect l="-2963"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564340-19F6-9D4C-B47A-B2A1CC1FA840}"/>
                  </a:ext>
                </a:extLst>
              </p:cNvPr>
              <p:cNvSpPr txBox="1"/>
              <p:nvPr/>
            </p:nvSpPr>
            <p:spPr>
              <a:xfrm>
                <a:off x="9673937" y="4903137"/>
                <a:ext cx="1559335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564340-19F6-9D4C-B47A-B2A1CC1FA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937" y="4903137"/>
                <a:ext cx="1559335" cy="552459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A9793AC-8604-B849-93CD-DDF8A4D481A9}"/>
              </a:ext>
            </a:extLst>
          </p:cNvPr>
          <p:cNvSpPr txBox="1"/>
          <p:nvPr/>
        </p:nvSpPr>
        <p:spPr>
          <a:xfrm>
            <a:off x="1437409" y="6260158"/>
            <a:ext cx="9947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Code https://</a:t>
            </a:r>
            <a:r>
              <a:rPr lang="en-US" dirty="0" err="1"/>
              <a:t>github.com</a:t>
            </a:r>
            <a:r>
              <a:rPr lang="en-US" dirty="0"/>
              <a:t>/kuiper2000/kuiper2000.github.io/blob/master/conference/</a:t>
            </a:r>
            <a:r>
              <a:rPr lang="en-US" dirty="0" err="1"/>
              <a:t>AMS_LIM.ipynb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76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B98B77-8B32-AC4A-AD24-1E876D4ED9F6}"/>
              </a:ext>
            </a:extLst>
          </p:cNvPr>
          <p:cNvSpPr txBox="1"/>
          <p:nvPr/>
        </p:nvSpPr>
        <p:spPr>
          <a:xfrm>
            <a:off x="524712" y="891674"/>
            <a:ext cx="1145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Caveats</a:t>
            </a:r>
          </a:p>
          <a:p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Time-dependent basic states (nonlinearity) are important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Missing physical processes such as SST and stratospheric dynamics. 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5430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0822B1-9260-D743-AAF7-579FD2312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5" r="12046" b="14914"/>
          <a:stretch/>
        </p:blipFill>
        <p:spPr>
          <a:xfrm>
            <a:off x="734290" y="1041714"/>
            <a:ext cx="10723419" cy="5414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90C031-5FDD-6540-A661-5504E9DCA889}"/>
              </a:ext>
            </a:extLst>
          </p:cNvPr>
          <p:cNvSpPr txBox="1"/>
          <p:nvPr/>
        </p:nvSpPr>
        <p:spPr>
          <a:xfrm>
            <a:off x="7162800" y="3429000"/>
            <a:ext cx="429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Most of the key words are PNA or associated with PNA</a:t>
            </a:r>
          </a:p>
        </p:txBody>
      </p:sp>
    </p:spTree>
    <p:extLst>
      <p:ext uri="{BB962C8B-B14F-4D97-AF65-F5344CB8AC3E}">
        <p14:creationId xmlns:p14="http://schemas.microsoft.com/office/powerpoint/2010/main" val="364073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0822B1-9260-D743-AAF7-579FD2312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5" r="12046" b="14914"/>
          <a:stretch/>
        </p:blipFill>
        <p:spPr>
          <a:xfrm>
            <a:off x="734290" y="1041714"/>
            <a:ext cx="10723419" cy="541450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BC3ADE-3F57-E944-AC0C-A760ADD72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7" r="12046" b="9094"/>
          <a:stretch/>
        </p:blipFill>
        <p:spPr>
          <a:xfrm>
            <a:off x="734290" y="1041714"/>
            <a:ext cx="10723419" cy="5816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21302-00D7-8E4B-8408-225A9BE680BC}"/>
              </a:ext>
            </a:extLst>
          </p:cNvPr>
          <p:cNvSpPr txBox="1"/>
          <p:nvPr/>
        </p:nvSpPr>
        <p:spPr>
          <a:xfrm>
            <a:off x="7162800" y="3429000"/>
            <a:ext cx="429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Most of the key words are PNA or associated with PNA</a:t>
            </a:r>
          </a:p>
        </p:txBody>
      </p:sp>
    </p:spTree>
    <p:extLst>
      <p:ext uri="{BB962C8B-B14F-4D97-AF65-F5344CB8AC3E}">
        <p14:creationId xmlns:p14="http://schemas.microsoft.com/office/powerpoint/2010/main" val="39194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247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Motivation: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D1DC-FE26-A246-8495-347CBCF9AAE2}"/>
              </a:ext>
            </a:extLst>
          </p:cNvPr>
          <p:cNvSpPr txBox="1"/>
          <p:nvPr/>
        </p:nvSpPr>
        <p:spPr>
          <a:xfrm>
            <a:off x="2425572" y="2782669"/>
            <a:ext cx="734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Where are other extratropical modes?</a:t>
            </a:r>
          </a:p>
        </p:txBody>
      </p:sp>
    </p:spTree>
    <p:extLst>
      <p:ext uri="{BB962C8B-B14F-4D97-AF65-F5344CB8AC3E}">
        <p14:creationId xmlns:p14="http://schemas.microsoft.com/office/powerpoint/2010/main" val="12825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C28B0C-3BEC-0C46-9C44-11AAE5690924}"/>
              </a:ext>
            </a:extLst>
          </p:cNvPr>
          <p:cNvSpPr txBox="1"/>
          <p:nvPr/>
        </p:nvSpPr>
        <p:spPr>
          <a:xfrm>
            <a:off x="304800" y="201420"/>
            <a:ext cx="4806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 probe this question…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4360-2B38-124E-B225-BB39BCAEF5DD}"/>
              </a:ext>
            </a:extLst>
          </p:cNvPr>
          <p:cNvSpPr txBox="1"/>
          <p:nvPr/>
        </p:nvSpPr>
        <p:spPr>
          <a:xfrm>
            <a:off x="3482592" y="2659559"/>
            <a:ext cx="5226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/>
              <a:t>Linear Inverse Model </a:t>
            </a:r>
          </a:p>
        </p:txBody>
      </p:sp>
    </p:spTree>
    <p:extLst>
      <p:ext uri="{BB962C8B-B14F-4D97-AF65-F5344CB8AC3E}">
        <p14:creationId xmlns:p14="http://schemas.microsoft.com/office/powerpoint/2010/main" val="186214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5B4360-2B38-124E-B225-BB39BCAEF5DD}"/>
              </a:ext>
            </a:extLst>
          </p:cNvPr>
          <p:cNvSpPr txBox="1"/>
          <p:nvPr/>
        </p:nvSpPr>
        <p:spPr>
          <a:xfrm>
            <a:off x="3482592" y="2659559"/>
            <a:ext cx="47744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Part  I: </a:t>
            </a:r>
            <a:r>
              <a:rPr lang="en-US" sz="4400" dirty="0"/>
              <a:t>Model Setup</a:t>
            </a:r>
          </a:p>
          <a:p>
            <a:r>
              <a:rPr lang="en-US" sz="4400" b="1" dirty="0"/>
              <a:t>Part II: </a:t>
            </a:r>
            <a:r>
              <a:rPr lang="en-US" sz="44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9213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8442</TotalTime>
  <Words>978</Words>
  <Application>Microsoft Macintosh PowerPoint</Application>
  <PresentationFormat>Widescreen</PresentationFormat>
  <Paragraphs>185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Kai-Chih Tseng</dc:creator>
  <cp:lastModifiedBy>Kai-Chih Tseng</cp:lastModifiedBy>
  <cp:revision>7</cp:revision>
  <dcterms:created xsi:type="dcterms:W3CDTF">2022-01-15T18:52:10Z</dcterms:created>
  <dcterms:modified xsi:type="dcterms:W3CDTF">2022-01-24T16:53:56Z</dcterms:modified>
</cp:coreProperties>
</file>